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2"/>
  </p:notesMasterIdLst>
  <p:sldIdLst>
    <p:sldId id="258" r:id="rId5"/>
    <p:sldId id="259" r:id="rId6"/>
    <p:sldId id="277" r:id="rId7"/>
    <p:sldId id="278" r:id="rId8"/>
    <p:sldId id="279" r:id="rId9"/>
    <p:sldId id="266" r:id="rId10"/>
    <p:sldId id="280" r:id="rId11"/>
    <p:sldId id="289" r:id="rId12"/>
    <p:sldId id="281" r:id="rId13"/>
    <p:sldId id="282" r:id="rId14"/>
    <p:sldId id="283" r:id="rId15"/>
    <p:sldId id="284" r:id="rId16"/>
    <p:sldId id="285" r:id="rId17"/>
    <p:sldId id="286" r:id="rId18"/>
    <p:sldId id="290" r:id="rId19"/>
    <p:sldId id="291" r:id="rId20"/>
    <p:sldId id="28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C0B3A003-8B86-4DA2-8DDD-F7D449F58D24}">
          <p14:sldIdLst>
            <p14:sldId id="258"/>
            <p14:sldId id="259"/>
            <p14:sldId id="277"/>
            <p14:sldId id="278"/>
            <p14:sldId id="279"/>
            <p14:sldId id="266"/>
            <p14:sldId id="280"/>
            <p14:sldId id="289"/>
            <p14:sldId id="281"/>
            <p14:sldId id="282"/>
            <p14:sldId id="283"/>
            <p14:sldId id="284"/>
            <p14:sldId id="285"/>
            <p14:sldId id="286"/>
            <p14:sldId id="290"/>
            <p14:sldId id="291"/>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AB0D1-1B63-4F59-8D61-EE974117A41C}" v="9" dt="2022-09-12T19:37:06.99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335AB0D1-1B63-4F59-8D61-EE974117A41C}"/>
    <pc:docChg chg="undo custSel addSld modSld modSection">
      <pc:chgData name="Pascalle Cup" userId="abbe84a0-611b-406e-b251-e8b4b71c069a" providerId="ADAL" clId="{335AB0D1-1B63-4F59-8D61-EE974117A41C}" dt="2022-09-12T19:38:59.579" v="154" actId="20577"/>
      <pc:docMkLst>
        <pc:docMk/>
      </pc:docMkLst>
      <pc:sldChg chg="modSp mod">
        <pc:chgData name="Pascalle Cup" userId="abbe84a0-611b-406e-b251-e8b4b71c069a" providerId="ADAL" clId="{335AB0D1-1B63-4F59-8D61-EE974117A41C}" dt="2022-09-12T14:21:23.620" v="46" actId="14100"/>
        <pc:sldMkLst>
          <pc:docMk/>
          <pc:sldMk cId="3113000813" sldId="258"/>
        </pc:sldMkLst>
        <pc:spChg chg="mod">
          <ac:chgData name="Pascalle Cup" userId="abbe84a0-611b-406e-b251-e8b4b71c069a" providerId="ADAL" clId="{335AB0D1-1B63-4F59-8D61-EE974117A41C}" dt="2022-09-12T14:21:23.620" v="46" actId="14100"/>
          <ac:spMkLst>
            <pc:docMk/>
            <pc:sldMk cId="3113000813" sldId="258"/>
            <ac:spMk id="13" creationId="{BC3B0B6C-7490-49B6-9060-444D61A2630D}"/>
          </ac:spMkLst>
        </pc:spChg>
      </pc:sldChg>
      <pc:sldChg chg="modSp mod">
        <pc:chgData name="Pascalle Cup" userId="abbe84a0-611b-406e-b251-e8b4b71c069a" providerId="ADAL" clId="{335AB0D1-1B63-4F59-8D61-EE974117A41C}" dt="2022-09-12T14:23:42.102" v="65" actId="114"/>
        <pc:sldMkLst>
          <pc:docMk/>
          <pc:sldMk cId="1936912581" sldId="280"/>
        </pc:sldMkLst>
        <pc:spChg chg="mod">
          <ac:chgData name="Pascalle Cup" userId="abbe84a0-611b-406e-b251-e8b4b71c069a" providerId="ADAL" clId="{335AB0D1-1B63-4F59-8D61-EE974117A41C}" dt="2022-09-12T14:23:42.102" v="65" actId="114"/>
          <ac:spMkLst>
            <pc:docMk/>
            <pc:sldMk cId="1936912581" sldId="280"/>
            <ac:spMk id="3" creationId="{00000000-0000-0000-0000-000000000000}"/>
          </ac:spMkLst>
        </pc:spChg>
      </pc:sldChg>
      <pc:sldChg chg="modSp">
        <pc:chgData name="Pascalle Cup" userId="abbe84a0-611b-406e-b251-e8b4b71c069a" providerId="ADAL" clId="{335AB0D1-1B63-4F59-8D61-EE974117A41C}" dt="2022-09-12T14:22:55.108" v="49" actId="20577"/>
        <pc:sldMkLst>
          <pc:docMk/>
          <pc:sldMk cId="4276157768" sldId="282"/>
        </pc:sldMkLst>
        <pc:spChg chg="mod">
          <ac:chgData name="Pascalle Cup" userId="abbe84a0-611b-406e-b251-e8b4b71c069a" providerId="ADAL" clId="{335AB0D1-1B63-4F59-8D61-EE974117A41C}" dt="2022-09-12T14:22:55.108" v="49" actId="20577"/>
          <ac:spMkLst>
            <pc:docMk/>
            <pc:sldMk cId="4276157768" sldId="282"/>
            <ac:spMk id="3" creationId="{07264EA8-5A24-4321-996C-8F4F3FDB6645}"/>
          </ac:spMkLst>
        </pc:spChg>
      </pc:sldChg>
      <pc:sldChg chg="addSp delSp modSp new mod setBg">
        <pc:chgData name="Pascalle Cup" userId="abbe84a0-611b-406e-b251-e8b4b71c069a" providerId="ADAL" clId="{335AB0D1-1B63-4F59-8D61-EE974117A41C}" dt="2022-09-12T19:19:40.764" v="73" actId="27614"/>
        <pc:sldMkLst>
          <pc:docMk/>
          <pc:sldMk cId="3319670097" sldId="290"/>
        </pc:sldMkLst>
        <pc:spChg chg="add del">
          <ac:chgData name="Pascalle Cup" userId="abbe84a0-611b-406e-b251-e8b4b71c069a" providerId="ADAL" clId="{335AB0D1-1B63-4F59-8D61-EE974117A41C}" dt="2022-09-12T19:19:31.671" v="69" actId="26606"/>
          <ac:spMkLst>
            <pc:docMk/>
            <pc:sldMk cId="3319670097" sldId="290"/>
            <ac:spMk id="8" creationId="{42A4FC2C-047E-45A5-965D-8E1E3BF09BC6}"/>
          </ac:spMkLst>
        </pc:spChg>
        <pc:spChg chg="add del">
          <ac:chgData name="Pascalle Cup" userId="abbe84a0-611b-406e-b251-e8b4b71c069a" providerId="ADAL" clId="{335AB0D1-1B63-4F59-8D61-EE974117A41C}" dt="2022-09-12T19:19:33.363" v="71" actId="26606"/>
          <ac:spMkLst>
            <pc:docMk/>
            <pc:sldMk cId="3319670097" sldId="290"/>
            <ac:spMk id="10" creationId="{83C98ABE-055B-441F-B07E-44F97F083C39}"/>
          </ac:spMkLst>
        </pc:spChg>
        <pc:spChg chg="add del">
          <ac:chgData name="Pascalle Cup" userId="abbe84a0-611b-406e-b251-e8b4b71c069a" providerId="ADAL" clId="{335AB0D1-1B63-4F59-8D61-EE974117A41C}" dt="2022-09-12T19:19:33.363" v="71" actId="26606"/>
          <ac:spMkLst>
            <pc:docMk/>
            <pc:sldMk cId="3319670097" sldId="290"/>
            <ac:spMk id="11" creationId="{F3060C83-F051-4F0E-ABAD-AA0DFC48B218}"/>
          </ac:spMkLst>
        </pc:spChg>
        <pc:spChg chg="add del">
          <ac:chgData name="Pascalle Cup" userId="abbe84a0-611b-406e-b251-e8b4b71c069a" providerId="ADAL" clId="{335AB0D1-1B63-4F59-8D61-EE974117A41C}" dt="2022-09-12T19:19:33.363" v="71" actId="26606"/>
          <ac:spMkLst>
            <pc:docMk/>
            <pc:sldMk cId="3319670097" sldId="290"/>
            <ac:spMk id="12" creationId="{29FDB030-9B49-4CED-8CCD-4D99382388AC}"/>
          </ac:spMkLst>
        </pc:spChg>
        <pc:spChg chg="add del">
          <ac:chgData name="Pascalle Cup" userId="abbe84a0-611b-406e-b251-e8b4b71c069a" providerId="ADAL" clId="{335AB0D1-1B63-4F59-8D61-EE974117A41C}" dt="2022-09-12T19:19:33.363" v="71" actId="26606"/>
          <ac:spMkLst>
            <pc:docMk/>
            <pc:sldMk cId="3319670097" sldId="290"/>
            <ac:spMk id="14" creationId="{3783CA14-24A1-485C-8B30-D6A5D87987AD}"/>
          </ac:spMkLst>
        </pc:spChg>
        <pc:spChg chg="add del">
          <ac:chgData name="Pascalle Cup" userId="abbe84a0-611b-406e-b251-e8b4b71c069a" providerId="ADAL" clId="{335AB0D1-1B63-4F59-8D61-EE974117A41C}" dt="2022-09-12T19:19:33.363" v="71" actId="26606"/>
          <ac:spMkLst>
            <pc:docMk/>
            <pc:sldMk cId="3319670097" sldId="290"/>
            <ac:spMk id="16" creationId="{9A97C86A-04D6-40F7-AE84-31AB43E6A846}"/>
          </ac:spMkLst>
        </pc:spChg>
        <pc:spChg chg="add del">
          <ac:chgData name="Pascalle Cup" userId="abbe84a0-611b-406e-b251-e8b4b71c069a" providerId="ADAL" clId="{335AB0D1-1B63-4F59-8D61-EE974117A41C}" dt="2022-09-12T19:19:33.363" v="71" actId="26606"/>
          <ac:spMkLst>
            <pc:docMk/>
            <pc:sldMk cId="3319670097" sldId="290"/>
            <ac:spMk id="18" creationId="{FF9F2414-84E8-453E-B1F3-389FDE8192D9}"/>
          </ac:spMkLst>
        </pc:spChg>
        <pc:spChg chg="add del">
          <ac:chgData name="Pascalle Cup" userId="abbe84a0-611b-406e-b251-e8b4b71c069a" providerId="ADAL" clId="{335AB0D1-1B63-4F59-8D61-EE974117A41C}" dt="2022-09-12T19:19:33.363" v="71" actId="26606"/>
          <ac:spMkLst>
            <pc:docMk/>
            <pc:sldMk cId="3319670097" sldId="290"/>
            <ac:spMk id="20" creationId="{3ECA69A1-7536-43AC-85EF-C7106179F5ED}"/>
          </ac:spMkLst>
        </pc:spChg>
        <pc:spChg chg="add">
          <ac:chgData name="Pascalle Cup" userId="abbe84a0-611b-406e-b251-e8b4b71c069a" providerId="ADAL" clId="{335AB0D1-1B63-4F59-8D61-EE974117A41C}" dt="2022-09-12T19:19:33.368" v="72" actId="26606"/>
          <ac:spMkLst>
            <pc:docMk/>
            <pc:sldMk cId="3319670097" sldId="290"/>
            <ac:spMk id="22" creationId="{42A4FC2C-047E-45A5-965D-8E1E3BF09BC6}"/>
          </ac:spMkLst>
        </pc:spChg>
        <pc:picChg chg="add mod">
          <ac:chgData name="Pascalle Cup" userId="abbe84a0-611b-406e-b251-e8b4b71c069a" providerId="ADAL" clId="{335AB0D1-1B63-4F59-8D61-EE974117A41C}" dt="2022-09-12T19:19:40.764" v="73" actId="27614"/>
          <ac:picMkLst>
            <pc:docMk/>
            <pc:sldMk cId="3319670097" sldId="290"/>
            <ac:picMk id="3" creationId="{923749AF-C7E1-3A14-A91B-4B3FB54DB764}"/>
          </ac:picMkLst>
        </pc:picChg>
      </pc:sldChg>
      <pc:sldChg chg="addSp delSp modSp new mod setBg">
        <pc:chgData name="Pascalle Cup" userId="abbe84a0-611b-406e-b251-e8b4b71c069a" providerId="ADAL" clId="{335AB0D1-1B63-4F59-8D61-EE974117A41C}" dt="2022-09-12T19:38:59.579" v="154" actId="20577"/>
        <pc:sldMkLst>
          <pc:docMk/>
          <pc:sldMk cId="769135672" sldId="291"/>
        </pc:sldMkLst>
        <pc:spChg chg="mod">
          <ac:chgData name="Pascalle Cup" userId="abbe84a0-611b-406e-b251-e8b4b71c069a" providerId="ADAL" clId="{335AB0D1-1B63-4F59-8D61-EE974117A41C}" dt="2022-09-12T19:38:59.579" v="154" actId="20577"/>
          <ac:spMkLst>
            <pc:docMk/>
            <pc:sldMk cId="769135672" sldId="291"/>
            <ac:spMk id="2" creationId="{90FFB9FE-72FA-8076-0E44-AAE638EC996B}"/>
          </ac:spMkLst>
        </pc:spChg>
        <pc:spChg chg="add del">
          <ac:chgData name="Pascalle Cup" userId="abbe84a0-611b-406e-b251-e8b4b71c069a" providerId="ADAL" clId="{335AB0D1-1B63-4F59-8D61-EE974117A41C}" dt="2022-09-12T19:35:42.698" v="115" actId="26606"/>
          <ac:spMkLst>
            <pc:docMk/>
            <pc:sldMk cId="769135672" sldId="291"/>
            <ac:spMk id="8" creationId="{A8384FB5-9ADC-4DDC-881B-597D56F5B15D}"/>
          </ac:spMkLst>
        </pc:spChg>
        <pc:spChg chg="add">
          <ac:chgData name="Pascalle Cup" userId="abbe84a0-611b-406e-b251-e8b4b71c069a" providerId="ADAL" clId="{335AB0D1-1B63-4F59-8D61-EE974117A41C}" dt="2022-09-12T19:37:09.810" v="131" actId="26606"/>
          <ac:spMkLst>
            <pc:docMk/>
            <pc:sldMk cId="769135672" sldId="291"/>
            <ac:spMk id="9" creationId="{A8384FB5-9ADC-4DDC-881B-597D56F5B15D}"/>
          </ac:spMkLst>
        </pc:spChg>
        <pc:spChg chg="add del">
          <ac:chgData name="Pascalle Cup" userId="abbe84a0-611b-406e-b251-e8b4b71c069a" providerId="ADAL" clId="{335AB0D1-1B63-4F59-8D61-EE974117A41C}" dt="2022-09-12T19:35:42.698" v="115" actId="26606"/>
          <ac:spMkLst>
            <pc:docMk/>
            <pc:sldMk cId="769135672" sldId="291"/>
            <ac:spMk id="10" creationId="{91E5A9A7-95C6-4F4F-B00E-C82E07FE62EF}"/>
          </ac:spMkLst>
        </pc:spChg>
        <pc:spChg chg="add">
          <ac:chgData name="Pascalle Cup" userId="abbe84a0-611b-406e-b251-e8b4b71c069a" providerId="ADAL" clId="{335AB0D1-1B63-4F59-8D61-EE974117A41C}" dt="2022-09-12T19:37:09.810" v="131" actId="26606"/>
          <ac:spMkLst>
            <pc:docMk/>
            <pc:sldMk cId="769135672" sldId="291"/>
            <ac:spMk id="11" creationId="{91E5A9A7-95C6-4F4F-B00E-C82E07FE62EF}"/>
          </ac:spMkLst>
        </pc:spChg>
        <pc:spChg chg="add del">
          <ac:chgData name="Pascalle Cup" userId="abbe84a0-611b-406e-b251-e8b4b71c069a" providerId="ADAL" clId="{335AB0D1-1B63-4F59-8D61-EE974117A41C}" dt="2022-09-12T19:35:42.698" v="115" actId="26606"/>
          <ac:spMkLst>
            <pc:docMk/>
            <pc:sldMk cId="769135672" sldId="291"/>
            <ac:spMk id="12" creationId="{D07DD2DE-F619-49DD-B5E7-03A290FF4ED1}"/>
          </ac:spMkLst>
        </pc:spChg>
        <pc:spChg chg="add">
          <ac:chgData name="Pascalle Cup" userId="abbe84a0-611b-406e-b251-e8b4b71c069a" providerId="ADAL" clId="{335AB0D1-1B63-4F59-8D61-EE974117A41C}" dt="2022-09-12T19:37:09.810" v="131" actId="26606"/>
          <ac:spMkLst>
            <pc:docMk/>
            <pc:sldMk cId="769135672" sldId="291"/>
            <ac:spMk id="13" creationId="{D07DD2DE-F619-49DD-B5E7-03A290FF4ED1}"/>
          </ac:spMkLst>
        </pc:spChg>
        <pc:spChg chg="add del">
          <ac:chgData name="Pascalle Cup" userId="abbe84a0-611b-406e-b251-e8b4b71c069a" providerId="ADAL" clId="{335AB0D1-1B63-4F59-8D61-EE974117A41C}" dt="2022-09-12T19:35:42.698" v="115" actId="26606"/>
          <ac:spMkLst>
            <pc:docMk/>
            <pc:sldMk cId="769135672" sldId="291"/>
            <ac:spMk id="14" creationId="{85149191-5F60-4A28-AAFF-039F96B0F3EC}"/>
          </ac:spMkLst>
        </pc:spChg>
        <pc:spChg chg="add">
          <ac:chgData name="Pascalle Cup" userId="abbe84a0-611b-406e-b251-e8b4b71c069a" providerId="ADAL" clId="{335AB0D1-1B63-4F59-8D61-EE974117A41C}" dt="2022-09-12T19:37:09.810" v="131" actId="26606"/>
          <ac:spMkLst>
            <pc:docMk/>
            <pc:sldMk cId="769135672" sldId="291"/>
            <ac:spMk id="15" creationId="{85149191-5F60-4A28-AAFF-039F96B0F3EC}"/>
          </ac:spMkLst>
        </pc:spChg>
        <pc:spChg chg="add del">
          <ac:chgData name="Pascalle Cup" userId="abbe84a0-611b-406e-b251-e8b4b71c069a" providerId="ADAL" clId="{335AB0D1-1B63-4F59-8D61-EE974117A41C}" dt="2022-09-12T19:35:42.698" v="115" actId="26606"/>
          <ac:spMkLst>
            <pc:docMk/>
            <pc:sldMk cId="769135672" sldId="291"/>
            <ac:spMk id="16" creationId="{F8260ED5-17F7-4158-B241-D51DD4CF1B7E}"/>
          </ac:spMkLst>
        </pc:spChg>
        <pc:spChg chg="add">
          <ac:chgData name="Pascalle Cup" userId="abbe84a0-611b-406e-b251-e8b4b71c069a" providerId="ADAL" clId="{335AB0D1-1B63-4F59-8D61-EE974117A41C}" dt="2022-09-12T19:37:09.810" v="131" actId="26606"/>
          <ac:spMkLst>
            <pc:docMk/>
            <pc:sldMk cId="769135672" sldId="291"/>
            <ac:spMk id="17" creationId="{F8260ED5-17F7-4158-B241-D51DD4CF1B7E}"/>
          </ac:spMkLst>
        </pc:spChg>
        <pc:spChg chg="add del">
          <ac:chgData name="Pascalle Cup" userId="abbe84a0-611b-406e-b251-e8b4b71c069a" providerId="ADAL" clId="{335AB0D1-1B63-4F59-8D61-EE974117A41C}" dt="2022-09-12T19:35:39.688" v="110" actId="26606"/>
          <ac:spMkLst>
            <pc:docMk/>
            <pc:sldMk cId="769135672" sldId="291"/>
            <ac:spMk id="21" creationId="{A8384FB5-9ADC-4DDC-881B-597D56F5B15D}"/>
          </ac:spMkLst>
        </pc:spChg>
        <pc:spChg chg="add del">
          <ac:chgData name="Pascalle Cup" userId="abbe84a0-611b-406e-b251-e8b4b71c069a" providerId="ADAL" clId="{335AB0D1-1B63-4F59-8D61-EE974117A41C}" dt="2022-09-12T19:35:39.688" v="110" actId="26606"/>
          <ac:spMkLst>
            <pc:docMk/>
            <pc:sldMk cId="769135672" sldId="291"/>
            <ac:spMk id="23" creationId="{91E5A9A7-95C6-4F4F-B00E-C82E07FE62EF}"/>
          </ac:spMkLst>
        </pc:spChg>
        <pc:spChg chg="add del">
          <ac:chgData name="Pascalle Cup" userId="abbe84a0-611b-406e-b251-e8b4b71c069a" providerId="ADAL" clId="{335AB0D1-1B63-4F59-8D61-EE974117A41C}" dt="2022-09-12T19:35:39.688" v="110" actId="26606"/>
          <ac:spMkLst>
            <pc:docMk/>
            <pc:sldMk cId="769135672" sldId="291"/>
            <ac:spMk id="25" creationId="{D07DD2DE-F619-49DD-B5E7-03A290FF4ED1}"/>
          </ac:spMkLst>
        </pc:spChg>
        <pc:spChg chg="add del">
          <ac:chgData name="Pascalle Cup" userId="abbe84a0-611b-406e-b251-e8b4b71c069a" providerId="ADAL" clId="{335AB0D1-1B63-4F59-8D61-EE974117A41C}" dt="2022-09-12T19:35:39.688" v="110" actId="26606"/>
          <ac:spMkLst>
            <pc:docMk/>
            <pc:sldMk cId="769135672" sldId="291"/>
            <ac:spMk id="27" creationId="{85149191-5F60-4A28-AAFF-039F96B0F3EC}"/>
          </ac:spMkLst>
        </pc:spChg>
        <pc:spChg chg="add del">
          <ac:chgData name="Pascalle Cup" userId="abbe84a0-611b-406e-b251-e8b4b71c069a" providerId="ADAL" clId="{335AB0D1-1B63-4F59-8D61-EE974117A41C}" dt="2022-09-12T19:35:39.688" v="110" actId="26606"/>
          <ac:spMkLst>
            <pc:docMk/>
            <pc:sldMk cId="769135672" sldId="291"/>
            <ac:spMk id="29" creationId="{F8260ED5-17F7-4158-B241-D51DD4CF1B7E}"/>
          </ac:spMkLst>
        </pc:spChg>
        <pc:graphicFrameChg chg="add del mod modGraphic">
          <ac:chgData name="Pascalle Cup" userId="abbe84a0-611b-406e-b251-e8b4b71c069a" providerId="ADAL" clId="{335AB0D1-1B63-4F59-8D61-EE974117A41C}" dt="2022-09-12T19:37:02.803" v="128" actId="478"/>
          <ac:graphicFrameMkLst>
            <pc:docMk/>
            <pc:sldMk cId="769135672" sldId="291"/>
            <ac:graphicFrameMk id="3" creationId="{DB47F956-75C0-D666-8DD2-54256B203DA6}"/>
          </ac:graphicFrameMkLst>
        </pc:graphicFrameChg>
        <pc:graphicFrameChg chg="add mod modGraphic">
          <ac:chgData name="Pascalle Cup" userId="abbe84a0-611b-406e-b251-e8b4b71c069a" providerId="ADAL" clId="{335AB0D1-1B63-4F59-8D61-EE974117A41C}" dt="2022-09-12T19:38:56.811" v="153" actId="1076"/>
          <ac:graphicFrameMkLst>
            <pc:docMk/>
            <pc:sldMk cId="769135672" sldId="291"/>
            <ac:graphicFrameMk id="4" creationId="{CD40D058-546F-9710-E2AF-92D7CBB2D16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5D69C-138F-4131-9572-0F94DE9DFA66}" type="datetimeFigureOut">
              <a:rPr lang="nl-NL" smtClean="0"/>
              <a:t>12-9-2022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3F587-8A42-422B-A1A5-D095A61684A7}" type="slidenum">
              <a:rPr lang="nl-NL" smtClean="0"/>
              <a:t>‹nr.›</a:t>
            </a:fld>
            <a:endParaRPr lang="nl-NL"/>
          </a:p>
        </p:txBody>
      </p:sp>
    </p:spTree>
    <p:extLst>
      <p:ext uri="{BB962C8B-B14F-4D97-AF65-F5344CB8AC3E}">
        <p14:creationId xmlns:p14="http://schemas.microsoft.com/office/powerpoint/2010/main" val="366510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noProof="0" dirty="0"/>
              <a:t>Container</a:t>
            </a:r>
            <a:r>
              <a:rPr lang="nl-NL" baseline="0" noProof="0" dirty="0"/>
              <a:t> begrip leefbaarheid </a:t>
            </a:r>
          </a:p>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6</a:t>
            </a:fld>
            <a:endParaRPr lang="en-US"/>
          </a:p>
        </p:txBody>
      </p:sp>
    </p:spTree>
    <p:extLst>
      <p:ext uri="{BB962C8B-B14F-4D97-AF65-F5344CB8AC3E}">
        <p14:creationId xmlns:p14="http://schemas.microsoft.com/office/powerpoint/2010/main" val="341373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Leefbaarheid is een containerbegrip. We hebben er allemaal wel een gevoel bij.</a:t>
            </a:r>
          </a:p>
          <a:p>
            <a:r>
              <a:rPr lang="nl-NL" sz="1200" kern="1200" dirty="0">
                <a:solidFill>
                  <a:schemeClr val="tx1"/>
                </a:solidFill>
                <a:effectLst/>
                <a:latin typeface="+mn-lt"/>
                <a:ea typeface="+mn-ea"/>
                <a:cs typeface="+mn-cs"/>
              </a:rPr>
              <a:t>Maar is leefbaarheid meetbaar? En hoe meet je nu of een buurt leefbaar is of niet? En voor wie? Vandaag wordt het begrip leefbaarheid besproken, wordt er uitleg gegeven over de elementen en staan we stil bij de objectieve kant én bij de subjectieve, de belevingskant. </a:t>
            </a:r>
          </a:p>
          <a:p>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7</a:t>
            </a:fld>
            <a:endParaRPr lang="nl-NL"/>
          </a:p>
        </p:txBody>
      </p:sp>
    </p:spTree>
    <p:extLst>
      <p:ext uri="{BB962C8B-B14F-4D97-AF65-F5344CB8AC3E}">
        <p14:creationId xmlns:p14="http://schemas.microsoft.com/office/powerpoint/2010/main" val="177415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12</a:t>
            </a:fld>
            <a:endParaRPr lang="en-US"/>
          </a:p>
        </p:txBody>
      </p:sp>
    </p:spTree>
    <p:extLst>
      <p:ext uri="{BB962C8B-B14F-4D97-AF65-F5344CB8AC3E}">
        <p14:creationId xmlns:p14="http://schemas.microsoft.com/office/powerpoint/2010/main" val="2609847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12-9-2022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12-9-2022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25303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12-9-2022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59002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12-9-2022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6203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9F7D0DF-6525-4DBA-86C1-2BE34BA5B55D}" type="datetimeFigureOut">
              <a:rPr lang="nl-NL" smtClean="0"/>
              <a:t>12-9-2022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8836C8-8E5A-4E03-B704-DFA40452F201}" type="slidenum">
              <a:rPr lang="nl-NL" smtClean="0"/>
              <a:t>‹nr.›</a:t>
            </a:fld>
            <a:endParaRPr lang="nl-NL"/>
          </a:p>
        </p:txBody>
      </p:sp>
    </p:spTree>
    <p:extLst>
      <p:ext uri="{BB962C8B-B14F-4D97-AF65-F5344CB8AC3E}">
        <p14:creationId xmlns:p14="http://schemas.microsoft.com/office/powerpoint/2010/main" val="223000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9E8D4D1-00C4-4E8E-99A5-8D1DF5379DBE}" type="datetimeFigureOut">
              <a:rPr lang="nl-NL" smtClean="0"/>
              <a:t>12-9-2022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81942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9E8D4D1-00C4-4E8E-99A5-8D1DF5379DBE}" type="datetimeFigureOut">
              <a:rPr lang="nl-NL" smtClean="0"/>
              <a:t>12-9-2022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87909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9E8D4D1-00C4-4E8E-99A5-8D1DF5379DBE}" type="datetimeFigureOut">
              <a:rPr lang="nl-NL" smtClean="0"/>
              <a:t>12-9-2022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21673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9E8D4D1-00C4-4E8E-99A5-8D1DF5379DBE}" type="datetimeFigureOut">
              <a:rPr lang="nl-NL" smtClean="0"/>
              <a:t>12-9-2022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34808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8D4D1-00C4-4E8E-99A5-8D1DF5379DBE}" type="datetimeFigureOut">
              <a:rPr lang="nl-NL" smtClean="0"/>
              <a:t>12-9-2022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28666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E8D4D1-00C4-4E8E-99A5-8D1DF5379DBE}" type="datetimeFigureOut">
              <a:rPr lang="nl-NL" smtClean="0"/>
              <a:t>12-9-2022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53312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E8D4D1-00C4-4E8E-99A5-8D1DF5379DBE}" type="datetimeFigureOut">
              <a:rPr lang="nl-NL" smtClean="0"/>
              <a:t>12-9-2022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03253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12-9-2022</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leefbaarometer.n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rgbClr val="B8A1FF"/>
                </a:solidFill>
                <a:latin typeface="Arial" panose="020B0604020202020204" pitchFamily="34" charset="0"/>
                <a:cs typeface="Arial" panose="020B0604020202020204" pitchFamily="34" charset="0"/>
              </a:rPr>
              <a:t>Expertles</a:t>
            </a:r>
            <a:r>
              <a:rPr lang="nl-NL" sz="4400" b="1" dirty="0">
                <a:solidFill>
                  <a:srgbClr val="B8A1FF"/>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Leefbaarheid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srgbClr val="000644"/>
                </a:solidFill>
                <a:latin typeface="Arial" panose="020B0604020202020204" pitchFamily="34" charset="0"/>
                <a:cs typeface="Arial" panose="020B0604020202020204" pitchFamily="34" charset="0"/>
              </a:rPr>
              <a:t>Wijkontwikkeling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Fysieke woonomgeving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srgbClr val="000644"/>
                </a:solidFill>
                <a:latin typeface="Arial" panose="020B0604020202020204" pitchFamily="34" charset="0"/>
                <a:cs typeface="Arial" panose="020B0604020202020204" pitchFamily="34" charset="0"/>
              </a:rPr>
              <a:t>Fysieke veiligheid </a:t>
            </a:r>
            <a:endPar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639485589"/>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tx1"/>
                          </a:solidFill>
                        </a:rPr>
                        <a:t>Week 2</a:t>
                      </a:r>
                      <a:endParaRPr lang="nl-NL" sz="1200" b="0"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4" y="4707737"/>
            <a:ext cx="5201631" cy="2004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1 van dinsdag 13 </a:t>
            </a:r>
            <a:r>
              <a:rPr kumimoji="0" lang="nl-NL" sz="1800" i="0" u="none" strike="noStrike" kern="1200" cap="none" spc="0" normalizeH="0" baseline="0" noProof="0" dirty="0" err="1">
                <a:ln>
                  <a:noFill/>
                </a:ln>
                <a:solidFill>
                  <a:srgbClr val="000644"/>
                </a:solidFill>
                <a:effectLst/>
                <a:uLnTx/>
                <a:uFillTx/>
                <a:latin typeface="Arial" panose="020B0604020202020204" pitchFamily="34" charset="0"/>
                <a:ea typeface="+mn-ea"/>
                <a:cs typeface="Arial" panose="020B0604020202020204" pitchFamily="34" charset="0"/>
              </a:rPr>
              <a:t>septe</a:t>
            </a:r>
            <a:r>
              <a:rPr lang="nl-NL" sz="1800" dirty="0" err="1">
                <a:solidFill>
                  <a:srgbClr val="000644"/>
                </a:solidFill>
                <a:latin typeface="Arial" panose="020B0604020202020204" pitchFamily="34" charset="0"/>
                <a:cs typeface="Arial" panose="020B0604020202020204" pitchFamily="34" charset="0"/>
              </a:rPr>
              <a:t>mber</a:t>
            </a:r>
            <a:r>
              <a:rPr lang="nl-NL" sz="1800" dirty="0">
                <a:solidFill>
                  <a:srgbClr val="000644"/>
                </a:solidFill>
                <a:latin typeface="Arial" panose="020B0604020202020204" pitchFamily="34" charset="0"/>
                <a:cs typeface="Arial" panose="020B0604020202020204" pitchFamily="34" charset="0"/>
              </a:rPr>
              <a:t> 2022</a:t>
            </a:r>
            <a:endPar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a:t>
            </a: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311300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7264EA8-5A24-4321-996C-8F4F3FDB6645}"/>
              </a:ext>
            </a:extLst>
          </p:cNvPr>
          <p:cNvSpPr txBox="1"/>
          <p:nvPr/>
        </p:nvSpPr>
        <p:spPr>
          <a:xfrm>
            <a:off x="806369" y="1041023"/>
            <a:ext cx="10741307" cy="5816977"/>
          </a:xfrm>
          <a:prstGeom prst="rect">
            <a:avLst/>
          </a:prstGeom>
          <a:noFill/>
        </p:spPr>
        <p:txBody>
          <a:bodyPr wrap="square">
            <a:spAutoFit/>
          </a:bodyPr>
          <a:lstStyle/>
          <a:p>
            <a:r>
              <a:rPr lang="nl-NL" sz="2400" b="1" dirty="0">
                <a:solidFill>
                  <a:schemeClr val="accent6"/>
                </a:solidFill>
              </a:rPr>
              <a:t>Er hangt een grote plattegrond van Tilburg, je hebt een post-it briefje gekregen en werkt samen in een duo.  </a:t>
            </a:r>
          </a:p>
          <a:p>
            <a:endParaRPr lang="nl-NL" sz="2400" dirty="0"/>
          </a:p>
          <a:p>
            <a:r>
              <a:rPr lang="nl-NL" sz="2400" dirty="0"/>
              <a:t>1. Bespreek met elkaar de volgende vragen en schrijf je antwoorden op de post-it: </a:t>
            </a:r>
          </a:p>
          <a:p>
            <a:pPr marL="342900" indent="-342900">
              <a:buFont typeface="Arial" panose="020B0604020202020204" pitchFamily="34" charset="0"/>
              <a:buChar char="•"/>
            </a:pPr>
            <a:r>
              <a:rPr lang="nl-NL" sz="2400" dirty="0"/>
              <a:t>Je naam  </a:t>
            </a:r>
          </a:p>
          <a:p>
            <a:pPr marL="342900" indent="-342900">
              <a:buFont typeface="Arial" panose="020B0604020202020204" pitchFamily="34" charset="0"/>
              <a:buChar char="•"/>
            </a:pPr>
            <a:r>
              <a:rPr lang="nl-NL" sz="2400" dirty="0"/>
              <a:t>Waar woon je? Staat dat op die grote kaart? </a:t>
            </a:r>
          </a:p>
          <a:p>
            <a:pPr marL="342900" indent="-342900">
              <a:buFont typeface="Arial" panose="020B0604020202020204" pitchFamily="34" charset="0"/>
              <a:buChar char="•"/>
            </a:pPr>
            <a:r>
              <a:rPr lang="nl-NL" sz="2400" dirty="0"/>
              <a:t>Hoe zou je die wijk of dat dorp typeren met 3 woorden?  </a:t>
            </a:r>
          </a:p>
          <a:p>
            <a:pPr marL="342900" indent="-342900">
              <a:buFont typeface="Arial" panose="020B0604020202020204" pitchFamily="34" charset="0"/>
              <a:buChar char="•"/>
            </a:pPr>
            <a:r>
              <a:rPr lang="nl-NL" sz="2400" dirty="0"/>
              <a:t>Wat is in die wijk of dat dorp goed, fijn en positief?  </a:t>
            </a:r>
          </a:p>
          <a:p>
            <a:pPr marL="342900" indent="-342900">
              <a:buFont typeface="Arial" panose="020B0604020202020204" pitchFamily="34" charset="0"/>
              <a:buChar char="•"/>
            </a:pPr>
            <a:r>
              <a:rPr lang="nl-NL" sz="2400" dirty="0"/>
              <a:t>Wat kan daar zeker beter?  </a:t>
            </a:r>
          </a:p>
          <a:p>
            <a:endParaRPr lang="nl-NL" sz="2400" dirty="0"/>
          </a:p>
          <a:p>
            <a:r>
              <a:rPr lang="nl-NL" sz="2400" dirty="0"/>
              <a:t> </a:t>
            </a:r>
          </a:p>
          <a:p>
            <a:r>
              <a:rPr lang="nl-NL" sz="2400" dirty="0"/>
              <a:t>2. Plak nu je post-it op de juiste plaats op de kaart.  </a:t>
            </a:r>
          </a:p>
          <a:p>
            <a:r>
              <a:rPr lang="nl-NL" sz="2400" dirty="0"/>
              <a:t>Tijdens deze en volgende lessen bespreken we de dingen die per post-it, wijk of stad/dorp opvallen.  </a:t>
            </a:r>
          </a:p>
          <a:p>
            <a:endParaRPr lang="nl-NL" dirty="0"/>
          </a:p>
          <a:p>
            <a:r>
              <a:rPr lang="nl-NL" dirty="0"/>
              <a:t> </a:t>
            </a:r>
          </a:p>
        </p:txBody>
      </p:sp>
    </p:spTree>
    <p:extLst>
      <p:ext uri="{BB962C8B-B14F-4D97-AF65-F5344CB8AC3E}">
        <p14:creationId xmlns:p14="http://schemas.microsoft.com/office/powerpoint/2010/main" val="427615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kaart&#10;&#10;Automatisch gegenereerde beschrijving">
            <a:extLst>
              <a:ext uri="{FF2B5EF4-FFF2-40B4-BE49-F238E27FC236}">
                <a16:creationId xmlns:a16="http://schemas.microsoft.com/office/drawing/2014/main" id="{1D178FF6-B60F-4703-A44E-BDE902821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189" y="108857"/>
            <a:ext cx="6680368" cy="6640286"/>
          </a:xfrm>
          <a:prstGeom prst="rect">
            <a:avLst/>
          </a:prstGeom>
        </p:spPr>
      </p:pic>
      <p:sp>
        <p:nvSpPr>
          <p:cNvPr id="6" name="Rechthoek 5">
            <a:extLst>
              <a:ext uri="{FF2B5EF4-FFF2-40B4-BE49-F238E27FC236}">
                <a16:creationId xmlns:a16="http://schemas.microsoft.com/office/drawing/2014/main" id="{83BFDFB6-8129-4518-8423-61BE34CD2280}"/>
              </a:ext>
            </a:extLst>
          </p:cNvPr>
          <p:cNvSpPr/>
          <p:nvPr/>
        </p:nvSpPr>
        <p:spPr>
          <a:xfrm>
            <a:off x="469447" y="264957"/>
            <a:ext cx="3845378" cy="4339650"/>
          </a:xfrm>
          <a:prstGeom prst="rect">
            <a:avLst/>
          </a:prstGeom>
        </p:spPr>
        <p:txBody>
          <a:bodyPr wrap="square">
            <a:spAutoFit/>
          </a:bodyPr>
          <a:lstStyle/>
          <a:p>
            <a:r>
              <a:rPr lang="nl-NL" sz="2000" cap="all" dirty="0">
                <a:latin typeface="Arial" panose="020B0604020202020204" pitchFamily="34" charset="0"/>
                <a:cs typeface="Arial" panose="020B0604020202020204" pitchFamily="34" charset="0"/>
              </a:rPr>
              <a:t>JENNY LINDHOUT maakte deze Illustratie voor gemeente Culemborg. </a:t>
            </a:r>
          </a:p>
          <a:p>
            <a:endParaRPr lang="nl-NL" sz="2000" cap="all" dirty="0">
              <a:latin typeface="Arial" panose="020B0604020202020204" pitchFamily="34" charset="0"/>
              <a:cs typeface="Arial" panose="020B0604020202020204" pitchFamily="34" charset="0"/>
            </a:endParaRPr>
          </a:p>
          <a:p>
            <a:r>
              <a:rPr lang="nl-NL" sz="2000" cap="all" dirty="0">
                <a:latin typeface="Arial" panose="020B0604020202020204" pitchFamily="34" charset="0"/>
                <a:cs typeface="Arial" panose="020B0604020202020204" pitchFamily="34" charset="0"/>
              </a:rPr>
              <a:t>Culemborg krijgt een 7- van de inwoners: een mooi cijfer. </a:t>
            </a:r>
          </a:p>
          <a:p>
            <a:r>
              <a:rPr lang="nl-NL" sz="2000" cap="all" dirty="0">
                <a:latin typeface="Arial" panose="020B0604020202020204" pitchFamily="34" charset="0"/>
                <a:cs typeface="Arial" panose="020B0604020202020204" pitchFamily="34" charset="0"/>
              </a:rPr>
              <a:t>In de </a:t>
            </a:r>
            <a:r>
              <a:rPr lang="nl-NL" sz="2000" cap="all" dirty="0" err="1">
                <a:latin typeface="Arial" panose="020B0604020202020204" pitchFamily="34" charset="0"/>
                <a:cs typeface="Arial" panose="020B0604020202020204" pitchFamily="34" charset="0"/>
              </a:rPr>
              <a:t>infographic</a:t>
            </a:r>
            <a:r>
              <a:rPr lang="nl-NL" sz="2000" cap="all" dirty="0">
                <a:latin typeface="Arial" panose="020B0604020202020204" pitchFamily="34" charset="0"/>
                <a:cs typeface="Arial" panose="020B0604020202020204" pitchFamily="34" charset="0"/>
              </a:rPr>
              <a:t> kun je zien wat de inwoners weten te waarderen en waar nog wat verbeterpunten zijn.</a:t>
            </a:r>
          </a:p>
          <a:p>
            <a:br>
              <a:rPr lang="nl-NL" dirty="0"/>
            </a:br>
            <a:endParaRPr lang="nl-NL" dirty="0"/>
          </a:p>
        </p:txBody>
      </p:sp>
    </p:spTree>
    <p:extLst>
      <p:ext uri="{BB962C8B-B14F-4D97-AF65-F5344CB8AC3E}">
        <p14:creationId xmlns:p14="http://schemas.microsoft.com/office/powerpoint/2010/main" val="2135322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493853"/>
            <a:ext cx="8860565" cy="648072"/>
          </a:xfrm>
        </p:spPr>
        <p:txBody>
          <a:bodyPr>
            <a:normAutofit fontScale="90000"/>
          </a:bodyPr>
          <a:lstStyle/>
          <a:p>
            <a:r>
              <a:rPr lang="nl-NL" dirty="0">
                <a:solidFill>
                  <a:schemeClr val="accent6"/>
                </a:solidFill>
              </a:rPr>
              <a:t>Leefbaarheid</a:t>
            </a:r>
          </a:p>
        </p:txBody>
      </p:sp>
      <p:sp>
        <p:nvSpPr>
          <p:cNvPr id="3" name="Rectangle 2"/>
          <p:cNvSpPr>
            <a:spLocks noGrp="1"/>
          </p:cNvSpPr>
          <p:nvPr>
            <p:ph idx="1"/>
          </p:nvPr>
        </p:nvSpPr>
        <p:spPr/>
        <p:txBody>
          <a:bodyPr/>
          <a:lstStyle/>
          <a:p>
            <a:endParaRPr lang="nl-NL" dirty="0"/>
          </a:p>
          <a:p>
            <a:pPr lvl="1"/>
            <a:endParaRPr lang="nl-NL" dirty="0"/>
          </a:p>
        </p:txBody>
      </p:sp>
      <p:sp>
        <p:nvSpPr>
          <p:cNvPr id="4" name="Rechthoek 3"/>
          <p:cNvSpPr/>
          <p:nvPr/>
        </p:nvSpPr>
        <p:spPr>
          <a:xfrm>
            <a:off x="609600" y="1196752"/>
            <a:ext cx="11277600" cy="5262979"/>
          </a:xfrm>
          <a:prstGeom prst="rect">
            <a:avLst/>
          </a:prstGeom>
        </p:spPr>
        <p:txBody>
          <a:bodyPr wrap="square">
            <a:spAutoFit/>
          </a:bodyPr>
          <a:lstStyle/>
          <a:p>
            <a:r>
              <a:rPr lang="nl-NL" sz="2400" u="sng" dirty="0"/>
              <a:t>Wat zijn leefbare wijken?</a:t>
            </a:r>
          </a:p>
          <a:p>
            <a:r>
              <a:rPr lang="nl-NL" sz="2400" dirty="0"/>
              <a:t>In een leefbare buurt willen mensen graag wonen; zij voelen zich er thuis. Er zijn goede voorzieningen; kinderen spelen veilig buiten; het is er schoon, groen en veilig, ook 's avonds. Er zal altijd geïnvesteerd worden in de verbetering van de fysieke en sociale kwaliteit van de woon- en leefomgeving. </a:t>
            </a:r>
          </a:p>
          <a:p>
            <a:endParaRPr lang="nl-NL" sz="2400" dirty="0"/>
          </a:p>
          <a:p>
            <a:r>
              <a:rPr lang="nl-NL" sz="2400" u="sng" dirty="0"/>
              <a:t>Fysieke leefbaarheid</a:t>
            </a:r>
          </a:p>
          <a:p>
            <a:r>
              <a:rPr lang="nl-NL" sz="2400" dirty="0"/>
              <a:t>Fysieke leefbaarheid gaat om de tastbare zaken in een buurt, zoals de bestrating, het groen, bankjes, speelvoorzieningen, woningen en de openbare verlichting. </a:t>
            </a:r>
          </a:p>
          <a:p>
            <a:endParaRPr lang="nl-NL" sz="2400" dirty="0"/>
          </a:p>
          <a:p>
            <a:r>
              <a:rPr lang="nl-NL" sz="2400" u="sng" dirty="0"/>
              <a:t>Sociale leefbaarheid</a:t>
            </a:r>
          </a:p>
          <a:p>
            <a:r>
              <a:rPr lang="nl-NL" sz="2400" dirty="0"/>
              <a:t>Sociale leefbaarheid is moeilijker grijpbaar. Het gaat hier om sociale samenhang, betrokkenheid, eigen verantwoordelijkheid, bevolkingssamenstelling en zelfredzaamheid van bewoners. </a:t>
            </a:r>
          </a:p>
        </p:txBody>
      </p:sp>
    </p:spTree>
    <p:extLst>
      <p:ext uri="{BB962C8B-B14F-4D97-AF65-F5344CB8AC3E}">
        <p14:creationId xmlns:p14="http://schemas.microsoft.com/office/powerpoint/2010/main" val="1835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1291" y="561256"/>
            <a:ext cx="8860565" cy="648072"/>
          </a:xfrm>
        </p:spPr>
        <p:txBody>
          <a:bodyPr>
            <a:normAutofit fontScale="90000"/>
          </a:bodyPr>
          <a:lstStyle/>
          <a:p>
            <a:r>
              <a:rPr lang="nl-NL" dirty="0">
                <a:solidFill>
                  <a:schemeClr val="accent6"/>
                </a:solidFill>
              </a:rPr>
              <a:t>Leefbaarheid meten</a:t>
            </a:r>
          </a:p>
        </p:txBody>
      </p:sp>
      <p:sp>
        <p:nvSpPr>
          <p:cNvPr id="3" name="Tijdelijke aanduiding voor inhoud 2"/>
          <p:cNvSpPr>
            <a:spLocks noGrp="1"/>
          </p:cNvSpPr>
          <p:nvPr>
            <p:ph idx="1"/>
          </p:nvPr>
        </p:nvSpPr>
        <p:spPr>
          <a:xfrm>
            <a:off x="723900" y="1464767"/>
            <a:ext cx="10858500" cy="4929411"/>
          </a:xfrm>
        </p:spPr>
        <p:txBody>
          <a:bodyPr vert="horz" lIns="91440" tIns="45720" rIns="91440" bIns="45720" rtlCol="0" anchor="t">
            <a:normAutofit/>
          </a:bodyPr>
          <a:lstStyle/>
          <a:p>
            <a:r>
              <a:rPr lang="nl-NL" sz="2400" dirty="0"/>
              <a:t>Is leefbaarheid meetbaar?</a:t>
            </a:r>
          </a:p>
          <a:p>
            <a:r>
              <a:rPr lang="nl-NL" sz="2400" dirty="0"/>
              <a:t>Hoe zou je het kunnen meten?</a:t>
            </a:r>
          </a:p>
          <a:p>
            <a:r>
              <a:rPr lang="nl-NL" sz="2400" dirty="0"/>
              <a:t>Wat is belangrijk om op te letten?</a:t>
            </a:r>
          </a:p>
          <a:p>
            <a:endParaRPr lang="nl-NL" sz="2400" dirty="0"/>
          </a:p>
          <a:p>
            <a:r>
              <a:rPr lang="nl-NL" sz="2400" dirty="0"/>
              <a:t>Hoe maken we onderscheid tussen </a:t>
            </a:r>
            <a:r>
              <a:rPr lang="nl-NL" sz="2400" b="1" dirty="0"/>
              <a:t>objectieve en subjectieve l</a:t>
            </a:r>
            <a:r>
              <a:rPr lang="nl-NL" sz="2400" dirty="0"/>
              <a:t>eefbaarheid? </a:t>
            </a:r>
          </a:p>
          <a:p>
            <a:endParaRPr lang="nl-NL" sz="2400" dirty="0"/>
          </a:p>
          <a:p>
            <a:r>
              <a:rPr lang="nl-NL" sz="2400" dirty="0"/>
              <a:t>Wat betekent leefbaarheid voor jou?</a:t>
            </a:r>
          </a:p>
          <a:p>
            <a:r>
              <a:rPr lang="nl-NL" sz="2400" dirty="0"/>
              <a:t>Welke elementen maken jouw buurt leefbaar?       </a:t>
            </a:r>
            <a:br>
              <a:rPr lang="nl-NL" sz="2400" dirty="0"/>
            </a:br>
            <a:r>
              <a:rPr lang="nl-NL" sz="2400" dirty="0"/>
              <a:t>(of juist niet!)</a:t>
            </a:r>
          </a:p>
        </p:txBody>
      </p:sp>
    </p:spTree>
    <p:extLst>
      <p:ext uri="{BB962C8B-B14F-4D97-AF65-F5344CB8AC3E}">
        <p14:creationId xmlns:p14="http://schemas.microsoft.com/office/powerpoint/2010/main" val="206056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4079" y="933744"/>
            <a:ext cx="8860565" cy="648072"/>
          </a:xfrm>
        </p:spPr>
        <p:txBody>
          <a:bodyPr>
            <a:normAutofit fontScale="90000"/>
          </a:bodyPr>
          <a:lstStyle/>
          <a:p>
            <a:r>
              <a:rPr lang="nl-NL" dirty="0">
                <a:solidFill>
                  <a:schemeClr val="accent6"/>
                </a:solidFill>
              </a:rPr>
              <a:t>Meten van leefbaarheid: de </a:t>
            </a:r>
            <a:r>
              <a:rPr lang="nl-NL" dirty="0" err="1">
                <a:solidFill>
                  <a:schemeClr val="accent6"/>
                </a:solidFill>
              </a:rPr>
              <a:t>Leefbaarometer</a:t>
            </a:r>
            <a:r>
              <a:rPr lang="nl-NL" dirty="0">
                <a:solidFill>
                  <a:schemeClr val="accent6"/>
                </a:solidFill>
              </a:rPr>
              <a:t>	</a:t>
            </a:r>
          </a:p>
        </p:txBody>
      </p:sp>
      <p:sp>
        <p:nvSpPr>
          <p:cNvPr id="3" name="Tijdelijke aanduiding voor inhoud 2"/>
          <p:cNvSpPr>
            <a:spLocks noGrp="1"/>
          </p:cNvSpPr>
          <p:nvPr>
            <p:ph idx="1"/>
          </p:nvPr>
        </p:nvSpPr>
        <p:spPr>
          <a:xfrm>
            <a:off x="824079" y="1907222"/>
            <a:ext cx="10694419" cy="4226584"/>
          </a:xfrm>
        </p:spPr>
        <p:txBody>
          <a:bodyPr>
            <a:normAutofit/>
          </a:bodyPr>
          <a:lstStyle/>
          <a:p>
            <a:pPr marL="0" indent="0">
              <a:buNone/>
            </a:pPr>
            <a:r>
              <a:rPr lang="nl-NL" sz="2400" dirty="0">
                <a:hlinkClick r:id="rId2"/>
              </a:rPr>
              <a:t>http://www.leefbaarometer.nl/</a:t>
            </a:r>
            <a:endParaRPr lang="nl-NL" sz="2400" dirty="0"/>
          </a:p>
          <a:p>
            <a:pPr marL="0" indent="0">
              <a:buNone/>
            </a:pPr>
            <a:endParaRPr lang="nl-NL" sz="2400" dirty="0"/>
          </a:p>
          <a:p>
            <a:pPr marL="0" indent="0">
              <a:buNone/>
            </a:pPr>
            <a:r>
              <a:rPr lang="nl-NL" sz="2400" dirty="0"/>
              <a:t>De </a:t>
            </a:r>
            <a:r>
              <a:rPr lang="nl-NL" sz="2400" dirty="0" err="1"/>
              <a:t>Leefbaarometer</a:t>
            </a:r>
            <a:r>
              <a:rPr lang="nl-NL" sz="2400" dirty="0"/>
              <a:t> geeft online informatie over de leefbaarheid in alle buurten en wijken. Het geeft de situatie in de wijk weer, maar ook ontwikkelingen en achtergronden van de buurt.</a:t>
            </a:r>
          </a:p>
          <a:p>
            <a:pPr marL="0" indent="0">
              <a:buNone/>
            </a:pPr>
            <a:endParaRPr lang="nl-NL" sz="2400" dirty="0"/>
          </a:p>
          <a:p>
            <a:pPr marL="0" indent="0">
              <a:buNone/>
            </a:pPr>
            <a:r>
              <a:rPr lang="nl-NL" sz="2400" dirty="0"/>
              <a:t>Ga naar de website en kijk of je informatie kan vinden over jouw wijk of buurt. </a:t>
            </a:r>
          </a:p>
        </p:txBody>
      </p:sp>
    </p:spTree>
    <p:extLst>
      <p:ext uri="{BB962C8B-B14F-4D97-AF65-F5344CB8AC3E}">
        <p14:creationId xmlns:p14="http://schemas.microsoft.com/office/powerpoint/2010/main" val="3858200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descr="Afbeelding met kaart&#10;&#10;Automatisch gegenereerde beschrijving">
            <a:extLst>
              <a:ext uri="{FF2B5EF4-FFF2-40B4-BE49-F238E27FC236}">
                <a16:creationId xmlns:a16="http://schemas.microsoft.com/office/drawing/2014/main" id="{923749AF-C7E1-3A14-A91B-4B3FB54DB764}"/>
              </a:ext>
            </a:extLst>
          </p:cNvPr>
          <p:cNvPicPr>
            <a:picLocks noChangeAspect="1"/>
          </p:cNvPicPr>
          <p:nvPr/>
        </p:nvPicPr>
        <p:blipFill rotWithShape="1">
          <a:blip r:embed="rId2"/>
          <a:srcRect t="19"/>
          <a:stretch/>
        </p:blipFill>
        <p:spPr>
          <a:xfrm>
            <a:off x="0" y="0"/>
            <a:ext cx="12192000" cy="6858000"/>
          </a:xfrm>
          <a:prstGeom prst="rect">
            <a:avLst/>
          </a:prstGeom>
        </p:spPr>
      </p:pic>
    </p:spTree>
    <p:extLst>
      <p:ext uri="{BB962C8B-B14F-4D97-AF65-F5344CB8AC3E}">
        <p14:creationId xmlns:p14="http://schemas.microsoft.com/office/powerpoint/2010/main" val="3319670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90FFB9FE-72FA-8076-0E44-AAE638EC996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err="1">
                <a:solidFill>
                  <a:srgbClr val="FFFFFF"/>
                </a:solidFill>
                <a:latin typeface="+mj-lt"/>
                <a:ea typeface="+mj-ea"/>
                <a:cs typeface="+mj-cs"/>
              </a:rPr>
              <a:t>Komende</a:t>
            </a:r>
            <a:r>
              <a:rPr lang="en-US" sz="4000" kern="1200" dirty="0">
                <a:solidFill>
                  <a:srgbClr val="FFFFFF"/>
                </a:solidFill>
                <a:latin typeface="+mj-lt"/>
                <a:ea typeface="+mj-ea"/>
                <a:cs typeface="+mj-cs"/>
              </a:rPr>
              <a:t> lessen </a:t>
            </a:r>
            <a:br>
              <a:rPr lang="en-US" sz="4000" kern="1200" dirty="0">
                <a:solidFill>
                  <a:srgbClr val="FFFFFF"/>
                </a:solidFill>
                <a:latin typeface="+mj-lt"/>
                <a:ea typeface="+mj-ea"/>
                <a:cs typeface="+mj-cs"/>
              </a:rPr>
            </a:br>
            <a:r>
              <a:rPr lang="en-US" sz="4000" kern="1200" dirty="0" err="1">
                <a:solidFill>
                  <a:srgbClr val="FFFFFF"/>
                </a:solidFill>
                <a:latin typeface="+mj-lt"/>
                <a:ea typeface="+mj-ea"/>
                <a:cs typeface="+mj-cs"/>
              </a:rPr>
              <a:t>Stad</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en</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wijk</a:t>
            </a:r>
            <a:endParaRPr lang="en-US" sz="4000" kern="1200" dirty="0">
              <a:solidFill>
                <a:srgbClr val="FFFFFF"/>
              </a:solidFill>
              <a:latin typeface="+mj-lt"/>
              <a:ea typeface="+mj-ea"/>
              <a:cs typeface="+mj-cs"/>
            </a:endParaRPr>
          </a:p>
        </p:txBody>
      </p:sp>
      <p:graphicFrame>
        <p:nvGraphicFramePr>
          <p:cNvPr id="4" name="Tabel 3">
            <a:extLst>
              <a:ext uri="{FF2B5EF4-FFF2-40B4-BE49-F238E27FC236}">
                <a16:creationId xmlns:a16="http://schemas.microsoft.com/office/drawing/2014/main" id="{CD40D058-546F-9710-E2AF-92D7CBB2D166}"/>
              </a:ext>
            </a:extLst>
          </p:cNvPr>
          <p:cNvGraphicFramePr>
            <a:graphicFrameLocks noGrp="1"/>
          </p:cNvGraphicFramePr>
          <p:nvPr>
            <p:extLst>
              <p:ext uri="{D42A27DB-BD31-4B8C-83A1-F6EECF244321}">
                <p14:modId xmlns:p14="http://schemas.microsoft.com/office/powerpoint/2010/main" val="106200365"/>
              </p:ext>
            </p:extLst>
          </p:nvPr>
        </p:nvGraphicFramePr>
        <p:xfrm>
          <a:off x="4601043" y="211816"/>
          <a:ext cx="6941844" cy="6273882"/>
        </p:xfrm>
        <a:graphic>
          <a:graphicData uri="http://schemas.openxmlformats.org/drawingml/2006/table">
            <a:tbl>
              <a:tblPr firstRow="1" firstCol="1" bandRow="1"/>
              <a:tblGrid>
                <a:gridCol w="2048989">
                  <a:extLst>
                    <a:ext uri="{9D8B030D-6E8A-4147-A177-3AD203B41FA5}">
                      <a16:colId xmlns:a16="http://schemas.microsoft.com/office/drawing/2014/main" val="2972975221"/>
                    </a:ext>
                  </a:extLst>
                </a:gridCol>
                <a:gridCol w="4892855">
                  <a:extLst>
                    <a:ext uri="{9D8B030D-6E8A-4147-A177-3AD203B41FA5}">
                      <a16:colId xmlns:a16="http://schemas.microsoft.com/office/drawing/2014/main" val="693961907"/>
                    </a:ext>
                  </a:extLst>
                </a:gridCol>
              </a:tblGrid>
              <a:tr h="213928">
                <a:tc>
                  <a:txBody>
                    <a:bodyPr/>
                    <a:lstStyle/>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Les en weeknummer </a:t>
                      </a:r>
                      <a:endParaRPr lang="nl-NL" sz="2400" b="0" i="0" u="none" strike="noStrike">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Thema </a:t>
                      </a:r>
                      <a:endParaRPr lang="nl-NL" sz="2400" b="0" i="0" u="none" strike="noStrike">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810055"/>
                  </a:ext>
                </a:extLst>
              </a:tr>
              <a:tr h="512652">
                <a:tc>
                  <a:txBody>
                    <a:bodyPr/>
                    <a:lstStyle/>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Week 37</a:t>
                      </a:r>
                      <a:endParaRPr lang="nl-NL" sz="2400" b="0" i="0" u="none" strike="noStrike">
                        <a:effectLst/>
                        <a:latin typeface="Arial" panose="020B0604020202020204" pitchFamily="34" charset="0"/>
                      </a:endParaRPr>
                    </a:p>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Lesweek 2</a:t>
                      </a:r>
                      <a:endParaRPr lang="nl-NL" sz="2400" b="0" i="0" u="none" strike="noStrike">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l-NL" sz="1400" b="0" i="0" u="none" strike="noStrike">
                          <a:effectLst/>
                          <a:latin typeface="Calibri" panose="020F0502020204030204" pitchFamily="34" charset="0"/>
                          <a:ea typeface="Calibri" panose="020F0502020204030204" pitchFamily="34" charset="0"/>
                          <a:cs typeface="Times New Roman" panose="02020603050405020304" pitchFamily="18" charset="0"/>
                        </a:rPr>
                        <a:t>Stad en wijk introductie </a:t>
                      </a:r>
                      <a:endParaRPr lang="nl-NL" sz="2400" b="0" i="0" u="none" strike="noStrike">
                        <a:effectLst/>
                        <a:latin typeface="Arial" panose="020B0604020202020204" pitchFamily="34" charset="0"/>
                      </a:endParaRPr>
                    </a:p>
                    <a:p>
                      <a:pPr algn="l" fontAlgn="t">
                        <a:lnSpc>
                          <a:spcPct val="107000"/>
                        </a:lnSpc>
                        <a:spcBef>
                          <a:spcPts val="0"/>
                        </a:spcBef>
                        <a:spcAft>
                          <a:spcPts val="800"/>
                        </a:spcAft>
                      </a:pPr>
                      <a:r>
                        <a:rPr lang="nl-NL" sz="1400" b="0" i="1" u="none" strike="noStrike">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Waar woon je en welk cijfer geef je je wijk/dorp?! Waarom?</a:t>
                      </a:r>
                      <a:endParaRPr lang="nl-NL" sz="2400" b="0" i="0" u="none" strike="noStrike">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271093"/>
                  </a:ext>
                </a:extLst>
              </a:tr>
              <a:tr h="797066">
                <a:tc>
                  <a:txBody>
                    <a:bodyPr/>
                    <a:lstStyle/>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Week 38</a:t>
                      </a:r>
                      <a:endParaRPr lang="nl-NL" sz="2400" b="0" i="0" u="none" strike="noStrike">
                        <a:effectLst/>
                        <a:latin typeface="Arial" panose="020B0604020202020204" pitchFamily="34" charset="0"/>
                      </a:endParaRPr>
                    </a:p>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Lesweek 3</a:t>
                      </a:r>
                      <a:endParaRPr lang="nl-NL" sz="2400" b="0" i="0" u="none" strike="noStrike">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Stad en wijk introductie + de fysieke en sociale kant </a:t>
                      </a:r>
                      <a:endParaRPr lang="nl-NL" sz="2400" b="0" i="0" u="none" strike="noStrike" dirty="0">
                        <a:effectLst/>
                        <a:latin typeface="Arial" panose="020B0604020202020204" pitchFamily="34" charset="0"/>
                      </a:endParaRPr>
                    </a:p>
                    <a:p>
                      <a:pPr algn="l" fontAlgn="t">
                        <a:lnSpc>
                          <a:spcPct val="107000"/>
                        </a:lnSpc>
                        <a:spcBef>
                          <a:spcPts val="0"/>
                        </a:spcBef>
                        <a:spcAft>
                          <a:spcPts val="800"/>
                        </a:spcAft>
                      </a:pPr>
                      <a:r>
                        <a:rPr lang="nl-NL" sz="1400" b="0" i="1" u="none" strike="noStrike"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Waarom is het belangrijk om bezig te zijn met leefbaarheid? </a:t>
                      </a:r>
                      <a:endParaRPr lang="nl-NL" sz="2400" b="0" i="0" u="none" strike="noStrike" dirty="0">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512976"/>
                  </a:ext>
                </a:extLst>
              </a:tr>
              <a:tr h="797066">
                <a:tc>
                  <a:txBody>
                    <a:bodyPr/>
                    <a:lstStyle/>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Week 39</a:t>
                      </a:r>
                      <a:endParaRPr lang="nl-NL" sz="2400" b="0" i="0" u="none" strike="noStrike">
                        <a:effectLst/>
                        <a:latin typeface="Arial" panose="020B0604020202020204" pitchFamily="34" charset="0"/>
                      </a:endParaRPr>
                    </a:p>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Lesweek 4</a:t>
                      </a:r>
                      <a:endParaRPr lang="nl-NL" sz="2400" b="0" i="0" u="none" strike="noStrike">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Hoe ziet jouw wijk eruit? Hoe verzamel je die informatie en wat zegt dat?</a:t>
                      </a:r>
                      <a:endParaRPr lang="nl-NL" sz="2400" b="0" i="0" u="none" strike="noStrike" dirty="0">
                        <a:effectLst/>
                        <a:latin typeface="Arial" panose="020B0604020202020204" pitchFamily="34" charset="0"/>
                      </a:endParaRPr>
                    </a:p>
                    <a:p>
                      <a:pPr algn="l" fontAlgn="t">
                        <a:lnSpc>
                          <a:spcPct val="107000"/>
                        </a:lnSpc>
                        <a:spcBef>
                          <a:spcPts val="0"/>
                        </a:spcBef>
                        <a:spcAft>
                          <a:spcPts val="800"/>
                        </a:spcAft>
                      </a:pPr>
                      <a:r>
                        <a:rPr lang="nl-NL" sz="1400" b="0" i="1" u="none" strike="noStrike"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Hoe verzamel je informatie? </a:t>
                      </a:r>
                      <a:endParaRPr lang="nl-NL" sz="2400" b="0" i="0" u="none" strike="noStrike" dirty="0">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442629"/>
                  </a:ext>
                </a:extLst>
              </a:tr>
              <a:tr h="797066">
                <a:tc>
                  <a:txBody>
                    <a:bodyPr/>
                    <a:lstStyle/>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Week 40</a:t>
                      </a:r>
                      <a:endParaRPr lang="nl-NL" sz="2400" b="0" i="0" u="none" strike="noStrike">
                        <a:effectLst/>
                        <a:latin typeface="Arial" panose="020B0604020202020204" pitchFamily="34" charset="0"/>
                      </a:endParaRPr>
                    </a:p>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Lesweek 5</a:t>
                      </a:r>
                      <a:endParaRPr lang="nl-NL" sz="2400" b="0" i="0" u="none" strike="noStrike">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Vervolg: De cijfers en de verhalen</a:t>
                      </a:r>
                      <a:endParaRPr lang="nl-NL" sz="2400" b="0" i="0" u="none" strike="noStrike" dirty="0">
                        <a:effectLst/>
                        <a:latin typeface="Arial" panose="020B0604020202020204" pitchFamily="34" charset="0"/>
                      </a:endParaRPr>
                    </a:p>
                    <a:p>
                      <a:pPr algn="l" fontAlgn="t">
                        <a:lnSpc>
                          <a:spcPct val="107000"/>
                        </a:lnSpc>
                        <a:spcBef>
                          <a:spcPts val="0"/>
                        </a:spcBef>
                        <a:spcAft>
                          <a:spcPts val="800"/>
                        </a:spcAft>
                      </a:pPr>
                      <a:r>
                        <a:rPr lang="nl-NL" sz="1400" b="0" i="1" u="none" strike="noStrike"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Hoe kom je eraan en wat zeggen ze?</a:t>
                      </a:r>
                      <a:endParaRPr lang="nl-NL" sz="2400" b="0" i="0" u="none" strike="noStrike" dirty="0">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582081"/>
                  </a:ext>
                </a:extLst>
              </a:tr>
              <a:tr h="512652">
                <a:tc>
                  <a:txBody>
                    <a:bodyPr/>
                    <a:lstStyle/>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Week 41</a:t>
                      </a:r>
                      <a:endParaRPr lang="nl-NL" sz="2400" b="0" i="0" u="none" strike="noStrike">
                        <a:effectLst/>
                        <a:latin typeface="Arial" panose="020B0604020202020204" pitchFamily="34" charset="0"/>
                      </a:endParaRPr>
                    </a:p>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Lesweek 6</a:t>
                      </a:r>
                      <a:endParaRPr lang="nl-NL" sz="2400" b="0" i="0" u="none" strike="noStrike">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l-NL" sz="1400" b="0" i="0" u="none" strike="noStrike">
                          <a:effectLst/>
                          <a:latin typeface="Calibri" panose="020F0502020204030204" pitchFamily="34" charset="0"/>
                          <a:ea typeface="Calibri" panose="020F0502020204030204" pitchFamily="34" charset="0"/>
                          <a:cs typeface="Times New Roman" panose="02020603050405020304" pitchFamily="18" charset="0"/>
                        </a:rPr>
                        <a:t>Het versterken van de leefbaarheid </a:t>
                      </a:r>
                      <a:endParaRPr lang="nl-NL" sz="2400" b="0" i="0" u="none" strike="noStrike">
                        <a:effectLst/>
                        <a:latin typeface="Arial" panose="020B0604020202020204" pitchFamily="34" charset="0"/>
                      </a:endParaRPr>
                    </a:p>
                    <a:p>
                      <a:pPr algn="l" fontAlgn="t">
                        <a:lnSpc>
                          <a:spcPct val="107000"/>
                        </a:lnSpc>
                        <a:spcBef>
                          <a:spcPts val="0"/>
                        </a:spcBef>
                        <a:spcAft>
                          <a:spcPts val="800"/>
                        </a:spcAft>
                      </a:pPr>
                      <a:r>
                        <a:rPr lang="nl-NL" sz="1400" b="0" i="1" u="none" strike="noStrike">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Wat maakt een wijk leefbaar?</a:t>
                      </a:r>
                      <a:endParaRPr lang="nl-NL" sz="2400" b="0" i="0" u="none" strike="noStrike">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002517"/>
                  </a:ext>
                </a:extLst>
              </a:tr>
              <a:tr h="512652">
                <a:tc>
                  <a:txBody>
                    <a:bodyPr/>
                    <a:lstStyle/>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Week 42</a:t>
                      </a:r>
                      <a:endParaRPr lang="nl-NL" sz="2400" b="0" i="0" u="none" strike="noStrike">
                        <a:effectLst/>
                        <a:latin typeface="Arial" panose="020B0604020202020204" pitchFamily="34" charset="0"/>
                      </a:endParaRPr>
                    </a:p>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Lesweek 7</a:t>
                      </a:r>
                      <a:endParaRPr lang="nl-NL" sz="2400" b="0" i="0" u="none" strike="noStrike">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l-NL" sz="1400" b="0" i="0" u="none" strike="noStrike">
                          <a:effectLst/>
                          <a:latin typeface="Calibri" panose="020F0502020204030204" pitchFamily="34" charset="0"/>
                          <a:ea typeface="Calibri" panose="020F0502020204030204" pitchFamily="34" charset="0"/>
                          <a:cs typeface="Times New Roman" panose="02020603050405020304" pitchFamily="18" charset="0"/>
                        </a:rPr>
                        <a:t>Wat maakt jouw wijk leefbaar en hoe kan dat beter? </a:t>
                      </a:r>
                      <a:endParaRPr lang="nl-NL" sz="2400" b="0" i="0" u="none" strike="noStrike">
                        <a:effectLst/>
                        <a:latin typeface="Arial" panose="020B0604020202020204" pitchFamily="34" charset="0"/>
                      </a:endParaRPr>
                    </a:p>
                    <a:p>
                      <a:pPr algn="l" fontAlgn="t">
                        <a:lnSpc>
                          <a:spcPct val="107000"/>
                        </a:lnSpc>
                        <a:spcBef>
                          <a:spcPts val="0"/>
                        </a:spcBef>
                        <a:spcAft>
                          <a:spcPts val="800"/>
                        </a:spcAft>
                      </a:pPr>
                      <a:r>
                        <a:rPr lang="nl-NL" sz="1400" b="0" i="1" u="none" strike="noStrike">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Plan maken voor je eigen wijk &gt; SWOT </a:t>
                      </a:r>
                      <a:endParaRPr lang="nl-NL" sz="2400" b="0" i="0" u="none" strike="noStrike">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609916"/>
                  </a:ext>
                </a:extLst>
              </a:tr>
              <a:tr h="228239">
                <a:tc>
                  <a:txBody>
                    <a:bodyPr/>
                    <a:lstStyle/>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Week 43</a:t>
                      </a:r>
                      <a:endParaRPr lang="nl-NL" sz="2400" b="0" i="0" u="none" strike="noStrike">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l-NL" sz="1400" b="0" i="0" u="none" strike="noStrike">
                          <a:effectLst/>
                          <a:latin typeface="Calibri" panose="020F0502020204030204" pitchFamily="34" charset="0"/>
                          <a:ea typeface="Calibri" panose="020F0502020204030204" pitchFamily="34" charset="0"/>
                          <a:cs typeface="Times New Roman" panose="02020603050405020304" pitchFamily="18" charset="0"/>
                        </a:rPr>
                        <a:t>Herfstvakantie </a:t>
                      </a:r>
                      <a:endParaRPr lang="nl-NL" sz="2400" b="0" i="0" u="none" strike="noStrike">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97950"/>
                  </a:ext>
                </a:extLst>
              </a:tr>
              <a:tr h="512652">
                <a:tc>
                  <a:txBody>
                    <a:bodyPr/>
                    <a:lstStyle/>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Week 44</a:t>
                      </a:r>
                      <a:endParaRPr lang="nl-NL" sz="2400" b="0" i="0" u="none" strike="noStrike">
                        <a:effectLst/>
                        <a:latin typeface="Arial" panose="020B0604020202020204" pitchFamily="34" charset="0"/>
                      </a:endParaRPr>
                    </a:p>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Lesweek 8</a:t>
                      </a:r>
                      <a:endParaRPr lang="nl-NL" sz="2400" b="0" i="0" u="none" strike="noStrike">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l-NL" sz="1400" b="0" i="0" u="none" strike="noStrike">
                          <a:effectLst/>
                          <a:latin typeface="Calibri" panose="020F0502020204030204" pitchFamily="34" charset="0"/>
                          <a:ea typeface="Calibri" panose="020F0502020204030204" pitchFamily="34" charset="0"/>
                          <a:cs typeface="Times New Roman" panose="02020603050405020304" pitchFamily="18" charset="0"/>
                        </a:rPr>
                        <a:t>Doorwerken aan SWOT en voorbereiden feedbackfriends</a:t>
                      </a:r>
                      <a:endParaRPr lang="nl-NL" sz="2400" b="0" i="0" u="none" strike="noStrike">
                        <a:effectLst/>
                        <a:latin typeface="Arial" panose="020B0604020202020204" pitchFamily="34" charset="0"/>
                      </a:endParaRPr>
                    </a:p>
                    <a:p>
                      <a:pPr algn="l" fontAlgn="t">
                        <a:lnSpc>
                          <a:spcPct val="107000"/>
                        </a:lnSpc>
                        <a:spcBef>
                          <a:spcPts val="0"/>
                        </a:spcBef>
                        <a:spcAft>
                          <a:spcPts val="800"/>
                        </a:spcAft>
                      </a:pPr>
                      <a:r>
                        <a:rPr lang="nl-NL" sz="1400" b="0" i="1" u="none" strike="noStrike">
                          <a:effectLst/>
                          <a:latin typeface="Calibri" panose="020F0502020204030204" pitchFamily="34" charset="0"/>
                          <a:ea typeface="Calibri" panose="020F0502020204030204" pitchFamily="34" charset="0"/>
                          <a:cs typeface="Times New Roman" panose="02020603050405020304" pitchFamily="18" charset="0"/>
                        </a:rPr>
                        <a:t>Tijdens IBS-les feedback friends LA Mijn wijk </a:t>
                      </a:r>
                      <a:endParaRPr lang="nl-NL" sz="2400" b="0" i="0" u="none" strike="noStrike">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968969"/>
                  </a:ext>
                </a:extLst>
              </a:tr>
              <a:tr h="512652">
                <a:tc>
                  <a:txBody>
                    <a:bodyPr/>
                    <a:lstStyle/>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Week 45 </a:t>
                      </a:r>
                      <a:endParaRPr lang="nl-NL" sz="2400" b="0" i="0" u="none" strike="noStrike">
                        <a:effectLst/>
                        <a:latin typeface="Arial" panose="020B0604020202020204" pitchFamily="34" charset="0"/>
                      </a:endParaRPr>
                    </a:p>
                    <a:p>
                      <a:pPr algn="l" fontAlgn="t">
                        <a:lnSpc>
                          <a:spcPct val="107000"/>
                        </a:lnSpc>
                        <a:spcBef>
                          <a:spcPts val="0"/>
                        </a:spcBef>
                        <a:spcAft>
                          <a:spcPts val="800"/>
                        </a:spcAft>
                      </a:pPr>
                      <a:r>
                        <a:rPr lang="nl-NL" sz="1400" b="1" i="0" u="none" strike="noStrike">
                          <a:effectLst/>
                          <a:latin typeface="Calibri" panose="020F0502020204030204" pitchFamily="34" charset="0"/>
                          <a:ea typeface="Calibri" panose="020F0502020204030204" pitchFamily="34" charset="0"/>
                          <a:cs typeface="Times New Roman" panose="02020603050405020304" pitchFamily="18" charset="0"/>
                        </a:rPr>
                        <a:t>Lesweek 9</a:t>
                      </a:r>
                      <a:endParaRPr lang="nl-NL" sz="2400" b="0" i="0" u="none" strike="noStrike">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Herhaling voor kennistoets en  voorbereiden Verhalen café</a:t>
                      </a:r>
                      <a:endParaRPr lang="nl-NL" sz="2400" b="0" i="0" u="none" strike="noStrike" dirty="0">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146840"/>
                  </a:ext>
                </a:extLst>
              </a:tr>
              <a:tr h="512652">
                <a:tc>
                  <a:txBody>
                    <a:bodyPr/>
                    <a:lstStyle/>
                    <a:p>
                      <a:pPr algn="l" fontAlgn="t">
                        <a:lnSpc>
                          <a:spcPct val="107000"/>
                        </a:lnSpc>
                        <a:spcBef>
                          <a:spcPts val="0"/>
                        </a:spcBef>
                        <a:spcAft>
                          <a:spcPts val="800"/>
                        </a:spcAft>
                      </a:pPr>
                      <a:r>
                        <a:rPr lang="nl-NL"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Week 46 </a:t>
                      </a:r>
                    </a:p>
                    <a:p>
                      <a:pPr algn="l" fontAlgn="t">
                        <a:lnSpc>
                          <a:spcPct val="107000"/>
                        </a:lnSpc>
                        <a:spcBef>
                          <a:spcPts val="0"/>
                        </a:spcBef>
                        <a:spcAft>
                          <a:spcPts val="800"/>
                        </a:spcAft>
                      </a:pPr>
                      <a:r>
                        <a:rPr lang="nl-NL" sz="1400" b="1" i="0" u="none" strike="noStrike" dirty="0">
                          <a:effectLst/>
                          <a:latin typeface="Calibri" panose="020F0502020204030204" pitchFamily="34" charset="0"/>
                          <a:ea typeface="Calibri" panose="020F0502020204030204" pitchFamily="34" charset="0"/>
                          <a:cs typeface="Times New Roman" panose="02020603050405020304" pitchFamily="18" charset="0"/>
                        </a:rPr>
                        <a:t>Lesweek 10</a:t>
                      </a:r>
                      <a:endParaRPr lang="nl-NL" sz="2400" b="0" i="0" u="none" strike="noStrike" dirty="0">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GB" sz="1400" b="0" i="0" u="none" strike="noStrike" dirty="0" err="1">
                          <a:effectLst/>
                          <a:latin typeface="Calibri" panose="020F0502020204030204" pitchFamily="34" charset="0"/>
                          <a:ea typeface="Calibri" panose="020F0502020204030204" pitchFamily="34" charset="0"/>
                          <a:cs typeface="Times New Roman" panose="02020603050405020304" pitchFamily="18" charset="0"/>
                        </a:rPr>
                        <a:t>Toets</a:t>
                      </a:r>
                      <a:r>
                        <a:rPr lang="en-GB"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b="0" i="0" u="none" strike="noStrike" dirty="0">
                        <a:effectLst/>
                        <a:latin typeface="Arial" panose="020B0604020202020204" pitchFamily="34" charset="0"/>
                      </a:endParaRPr>
                    </a:p>
                  </a:txBody>
                  <a:tcPr marL="69416" marR="69416" marT="96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168332"/>
                  </a:ext>
                </a:extLst>
              </a:tr>
            </a:tbl>
          </a:graphicData>
        </a:graphic>
      </p:graphicFrame>
    </p:spTree>
    <p:extLst>
      <p:ext uri="{BB962C8B-B14F-4D97-AF65-F5344CB8AC3E}">
        <p14:creationId xmlns:p14="http://schemas.microsoft.com/office/powerpoint/2010/main" val="76913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flesdop&#10;&#10;Automatisch gegenereerde beschrijving">
            <a:extLst>
              <a:ext uri="{FF2B5EF4-FFF2-40B4-BE49-F238E27FC236}">
                <a16:creationId xmlns:a16="http://schemas.microsoft.com/office/drawing/2014/main" id="{FCB08297-6DEA-423A-94FC-9D8AE8E37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9737" y="190500"/>
            <a:ext cx="6494876" cy="6477000"/>
          </a:xfrm>
          <a:prstGeom prst="rect">
            <a:avLst/>
          </a:prstGeom>
        </p:spPr>
      </p:pic>
    </p:spTree>
    <p:extLst>
      <p:ext uri="{BB962C8B-B14F-4D97-AF65-F5344CB8AC3E}">
        <p14:creationId xmlns:p14="http://schemas.microsoft.com/office/powerpoint/2010/main" val="402462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01FD1-C035-477C-A712-EBEDA15B5299}"/>
              </a:ext>
            </a:extLst>
          </p:cNvPr>
          <p:cNvSpPr>
            <a:spLocks noGrp="1"/>
          </p:cNvSpPr>
          <p:nvPr>
            <p:ph type="title"/>
          </p:nvPr>
        </p:nvSpPr>
        <p:spPr/>
        <p:txBody>
          <a:bodyPr/>
          <a:lstStyle/>
          <a:p>
            <a:r>
              <a:rPr lang="nl-NL" dirty="0"/>
              <a:t>Welkom bij Stad en Wijk </a:t>
            </a:r>
          </a:p>
        </p:txBody>
      </p:sp>
      <p:pic>
        <p:nvPicPr>
          <p:cNvPr id="3" name="Afbeelding 2">
            <a:extLst>
              <a:ext uri="{FF2B5EF4-FFF2-40B4-BE49-F238E27FC236}">
                <a16:creationId xmlns:a16="http://schemas.microsoft.com/office/drawing/2014/main" id="{A02FDD5C-829F-428F-9920-23D9F3F53898}"/>
              </a:ext>
            </a:extLst>
          </p:cNvPr>
          <p:cNvPicPr>
            <a:picLocks noChangeAspect="1"/>
          </p:cNvPicPr>
          <p:nvPr/>
        </p:nvPicPr>
        <p:blipFill>
          <a:blip r:embed="rId2"/>
          <a:stretch>
            <a:fillRect/>
          </a:stretch>
        </p:blipFill>
        <p:spPr>
          <a:xfrm>
            <a:off x="1056586" y="1846053"/>
            <a:ext cx="8522503" cy="4547291"/>
          </a:xfrm>
          <a:prstGeom prst="rect">
            <a:avLst/>
          </a:prstGeom>
        </p:spPr>
      </p:pic>
    </p:spTree>
    <p:extLst>
      <p:ext uri="{BB962C8B-B14F-4D97-AF65-F5344CB8AC3E}">
        <p14:creationId xmlns:p14="http://schemas.microsoft.com/office/powerpoint/2010/main" val="426721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61E11-98E1-4417-AC11-2F845F790B6D}"/>
              </a:ext>
            </a:extLst>
          </p:cNvPr>
          <p:cNvSpPr>
            <a:spLocks noGrp="1"/>
          </p:cNvSpPr>
          <p:nvPr>
            <p:ph type="title"/>
          </p:nvPr>
        </p:nvSpPr>
        <p:spPr/>
        <p:txBody>
          <a:bodyPr/>
          <a:lstStyle/>
          <a:p>
            <a:r>
              <a:rPr lang="nl-NL" dirty="0"/>
              <a:t>Waar denken jullie aan bij Stad &amp; wijk?</a:t>
            </a:r>
          </a:p>
        </p:txBody>
      </p:sp>
      <p:pic>
        <p:nvPicPr>
          <p:cNvPr id="3" name="Afbeelding 2">
            <a:extLst>
              <a:ext uri="{FF2B5EF4-FFF2-40B4-BE49-F238E27FC236}">
                <a16:creationId xmlns:a16="http://schemas.microsoft.com/office/drawing/2014/main" id="{D888FAB6-A54B-486F-AF9D-6A5E8261A821}"/>
              </a:ext>
            </a:extLst>
          </p:cNvPr>
          <p:cNvPicPr>
            <a:picLocks noChangeAspect="1"/>
          </p:cNvPicPr>
          <p:nvPr/>
        </p:nvPicPr>
        <p:blipFill>
          <a:blip r:embed="rId2"/>
          <a:stretch>
            <a:fillRect/>
          </a:stretch>
        </p:blipFill>
        <p:spPr>
          <a:xfrm>
            <a:off x="1108328" y="1377221"/>
            <a:ext cx="8809484" cy="5480779"/>
          </a:xfrm>
          <a:prstGeom prst="rect">
            <a:avLst/>
          </a:prstGeom>
        </p:spPr>
      </p:pic>
    </p:spTree>
    <p:extLst>
      <p:ext uri="{BB962C8B-B14F-4D97-AF65-F5344CB8AC3E}">
        <p14:creationId xmlns:p14="http://schemas.microsoft.com/office/powerpoint/2010/main" val="90066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0575" y="887907"/>
            <a:ext cx="8860565" cy="648072"/>
          </a:xfrm>
        </p:spPr>
        <p:txBody>
          <a:bodyPr>
            <a:normAutofit fontScale="90000"/>
          </a:bodyPr>
          <a:lstStyle/>
          <a:p>
            <a:r>
              <a:rPr lang="nl-NL" dirty="0">
                <a:solidFill>
                  <a:schemeClr val="accent6"/>
                </a:solidFill>
              </a:rPr>
              <a:t>Inhoud van deze les:</a:t>
            </a:r>
          </a:p>
        </p:txBody>
      </p:sp>
      <p:sp>
        <p:nvSpPr>
          <p:cNvPr id="3" name="Tijdelijke aanduiding voor inhoud 2"/>
          <p:cNvSpPr>
            <a:spLocks noGrp="1"/>
          </p:cNvSpPr>
          <p:nvPr>
            <p:ph idx="1"/>
          </p:nvPr>
        </p:nvSpPr>
        <p:spPr>
          <a:xfrm>
            <a:off x="790575" y="1545097"/>
            <a:ext cx="6290786" cy="3484103"/>
          </a:xfrm>
        </p:spPr>
        <p:txBody>
          <a:bodyPr>
            <a:noAutofit/>
          </a:bodyPr>
          <a:lstStyle/>
          <a:p>
            <a:pPr marL="457200" indent="-457200">
              <a:buFont typeface="+mj-lt"/>
              <a:buAutoNum type="arabicPeriod"/>
            </a:pPr>
            <a:r>
              <a:rPr lang="nl-NL" sz="2400" dirty="0"/>
              <a:t>Introductie </a:t>
            </a:r>
          </a:p>
          <a:p>
            <a:pPr marL="457200" indent="-457200">
              <a:buFont typeface="+mj-lt"/>
              <a:buAutoNum type="arabicPeriod"/>
            </a:pPr>
            <a:r>
              <a:rPr lang="nl-NL" sz="2400" dirty="0"/>
              <a:t>Wat is Stad &amp; wijk?</a:t>
            </a:r>
          </a:p>
          <a:p>
            <a:pPr marL="457200" indent="-457200">
              <a:buFont typeface="+mj-lt"/>
              <a:buAutoNum type="arabicPeriod"/>
            </a:pPr>
            <a:r>
              <a:rPr lang="nl-NL" sz="2400" dirty="0"/>
              <a:t>Leefbaarheid </a:t>
            </a:r>
          </a:p>
          <a:p>
            <a:pPr marL="0" indent="0">
              <a:buNone/>
            </a:pPr>
            <a:r>
              <a:rPr lang="nl-NL" sz="2400" dirty="0"/>
              <a:t> 	- Fysiek	</a:t>
            </a:r>
          </a:p>
          <a:p>
            <a:pPr marL="0" indent="0">
              <a:buNone/>
            </a:pPr>
            <a:r>
              <a:rPr lang="nl-NL" sz="2400" dirty="0"/>
              <a:t>	- Sociaal </a:t>
            </a:r>
          </a:p>
          <a:p>
            <a:pPr marL="0" indent="0">
              <a:buNone/>
            </a:pPr>
            <a:r>
              <a:rPr lang="nl-NL" sz="2400" dirty="0"/>
              <a:t>4. Hoe zit het met de leefbaarheid in jouw omgeving? </a:t>
            </a:r>
          </a:p>
          <a:p>
            <a:pPr marL="0" indent="0">
              <a:buNone/>
            </a:pPr>
            <a:r>
              <a:rPr lang="nl-NL" sz="2400" dirty="0"/>
              <a:t>5. Doelen voor de komende periode </a:t>
            </a:r>
          </a:p>
          <a:p>
            <a:pPr marL="0" indent="0">
              <a:buNone/>
            </a:pPr>
            <a:r>
              <a:rPr lang="nl-NL" sz="2400" dirty="0"/>
              <a:t>6. Afronding: tijd voor laatste vragen! </a:t>
            </a:r>
          </a:p>
        </p:txBody>
      </p:sp>
      <p:pic>
        <p:nvPicPr>
          <p:cNvPr id="4" name="Afbeelding 3">
            <a:extLst>
              <a:ext uri="{FF2B5EF4-FFF2-40B4-BE49-F238E27FC236}">
                <a16:creationId xmlns:a16="http://schemas.microsoft.com/office/drawing/2014/main" id="{E6AC1002-85FE-41C3-A23E-B0C96E016C8C}"/>
              </a:ext>
            </a:extLst>
          </p:cNvPr>
          <p:cNvPicPr>
            <a:picLocks noChangeAspect="1"/>
          </p:cNvPicPr>
          <p:nvPr/>
        </p:nvPicPr>
        <p:blipFill>
          <a:blip r:embed="rId2"/>
          <a:stretch>
            <a:fillRect/>
          </a:stretch>
        </p:blipFill>
        <p:spPr>
          <a:xfrm>
            <a:off x="7081361" y="915168"/>
            <a:ext cx="4571982" cy="4730889"/>
          </a:xfrm>
          <a:prstGeom prst="rect">
            <a:avLst/>
          </a:prstGeom>
        </p:spPr>
      </p:pic>
    </p:spTree>
    <p:extLst>
      <p:ext uri="{BB962C8B-B14F-4D97-AF65-F5344CB8AC3E}">
        <p14:creationId xmlns:p14="http://schemas.microsoft.com/office/powerpoint/2010/main" val="155142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95E715F-0A0F-4A6A-BC28-148407A5266B}"/>
              </a:ext>
            </a:extLst>
          </p:cNvPr>
          <p:cNvSpPr>
            <a:spLocks noGrp="1"/>
          </p:cNvSpPr>
          <p:nvPr>
            <p:ph type="title"/>
          </p:nvPr>
        </p:nvSpPr>
        <p:spPr>
          <a:xfrm>
            <a:off x="609600" y="274638"/>
            <a:ext cx="10972800" cy="1143000"/>
          </a:xfrm>
        </p:spPr>
        <p:txBody>
          <a:bodyPr vert="horz" lIns="91440" tIns="45720" rIns="91440" bIns="45720" rtlCol="0" anchor="ctr">
            <a:normAutofit/>
          </a:bodyPr>
          <a:lstStyle/>
          <a:p>
            <a:r>
              <a:rPr lang="nl-NL" sz="2800" b="1" kern="1200" dirty="0">
                <a:solidFill>
                  <a:schemeClr val="accent6"/>
                </a:solidFill>
                <a:latin typeface="Arial" pitchFamily="34" charset="0"/>
                <a:ea typeface="+mj-ea"/>
                <a:cs typeface="Arial" pitchFamily="34" charset="0"/>
              </a:rPr>
              <a:t>Stad en wijk periode 1</a:t>
            </a:r>
            <a:endParaRPr lang="nl-NL" sz="2800" kern="1200" dirty="0">
              <a:solidFill>
                <a:schemeClr val="accent6"/>
              </a:solidFill>
              <a:latin typeface="Arial" pitchFamily="34" charset="0"/>
              <a:ea typeface="+mj-ea"/>
              <a:cs typeface="Arial" pitchFamily="34" charset="0"/>
            </a:endParaRPr>
          </a:p>
        </p:txBody>
      </p:sp>
      <p:pic>
        <p:nvPicPr>
          <p:cNvPr id="7" name="Tijdelijke aanduiding voor inhoud 6">
            <a:extLst>
              <a:ext uri="{FF2B5EF4-FFF2-40B4-BE49-F238E27FC236}">
                <a16:creationId xmlns:a16="http://schemas.microsoft.com/office/drawing/2014/main" id="{0C729E1E-40F0-4132-B825-0CBE6DEA817F}"/>
              </a:ext>
            </a:extLst>
          </p:cNvPr>
          <p:cNvPicPr>
            <a:picLocks noGrp="1" noChangeAspect="1"/>
          </p:cNvPicPr>
          <p:nvPr>
            <p:ph sz="half" idx="1"/>
          </p:nvPr>
        </p:nvPicPr>
        <p:blipFill>
          <a:blip r:embed="rId2"/>
          <a:stretch>
            <a:fillRect/>
          </a:stretch>
        </p:blipFill>
        <p:spPr>
          <a:xfrm>
            <a:off x="6197600" y="2341391"/>
            <a:ext cx="5384800" cy="3043582"/>
          </a:xfrm>
          <a:prstGeom prst="rect">
            <a:avLst/>
          </a:prstGeom>
          <a:noFill/>
        </p:spPr>
      </p:pic>
      <p:sp>
        <p:nvSpPr>
          <p:cNvPr id="3" name="Tekstvak 2">
            <a:extLst>
              <a:ext uri="{FF2B5EF4-FFF2-40B4-BE49-F238E27FC236}">
                <a16:creationId xmlns:a16="http://schemas.microsoft.com/office/drawing/2014/main" id="{0928E654-AF32-4F50-B4C7-E9771E30FFEF}"/>
              </a:ext>
            </a:extLst>
          </p:cNvPr>
          <p:cNvSpPr txBox="1"/>
          <p:nvPr/>
        </p:nvSpPr>
        <p:spPr>
          <a:xfrm>
            <a:off x="609600" y="1600201"/>
            <a:ext cx="5384800" cy="4525963"/>
          </a:xfrm>
          <a:prstGeom prst="rect">
            <a:avLst/>
          </a:prstGeom>
        </p:spPr>
        <p:txBody>
          <a:bodyPr vert="horz" lIns="91440" tIns="45720" rIns="91440" bIns="45720" rtlCol="0">
            <a:normAutofit/>
          </a:bodyPr>
          <a:lstStyle/>
          <a:p>
            <a:pPr>
              <a:lnSpc>
                <a:spcPct val="90000"/>
              </a:lnSpc>
              <a:spcBef>
                <a:spcPct val="20000"/>
              </a:spcBef>
              <a:buFont typeface="Arial" pitchFamily="34" charset="0"/>
            </a:pPr>
            <a:r>
              <a:rPr lang="nl-NL" sz="2000" dirty="0">
                <a:latin typeface="Arial" pitchFamily="34" charset="0"/>
                <a:cs typeface="Arial" pitchFamily="34" charset="0"/>
              </a:rPr>
              <a:t>Deze periode staat de leefbaarheid van je eigen wijk, dorp of stad centraal. Je hebt al een subjectief beeld van de leefbaarheid (je eigen ervaring en mening) en door de lessen Stad en Wijk en een zogenaamde wijkschouw krijg je een meer objectief beeld. </a:t>
            </a:r>
          </a:p>
          <a:p>
            <a:pPr>
              <a:lnSpc>
                <a:spcPct val="90000"/>
              </a:lnSpc>
              <a:spcBef>
                <a:spcPct val="20000"/>
              </a:spcBef>
              <a:buFont typeface="Arial" pitchFamily="34" charset="0"/>
            </a:pPr>
            <a:endParaRPr lang="nl-NL" sz="2000" dirty="0">
              <a:latin typeface="Arial" pitchFamily="34" charset="0"/>
              <a:cs typeface="Arial" pitchFamily="34" charset="0"/>
            </a:endParaRPr>
          </a:p>
          <a:p>
            <a:pPr>
              <a:lnSpc>
                <a:spcPct val="90000"/>
              </a:lnSpc>
              <a:spcBef>
                <a:spcPct val="20000"/>
              </a:spcBef>
              <a:buFont typeface="Arial" pitchFamily="34" charset="0"/>
            </a:pPr>
            <a:r>
              <a:rPr lang="nl-NL" sz="2000" dirty="0">
                <a:latin typeface="Arial" pitchFamily="34" charset="0"/>
                <a:cs typeface="Arial" pitchFamily="34" charset="0"/>
              </a:rPr>
              <a:t>In deze periode besteden we aandacht aan:</a:t>
            </a:r>
          </a:p>
          <a:p>
            <a:pPr marL="285750" indent="-285750">
              <a:lnSpc>
                <a:spcPct val="90000"/>
              </a:lnSpc>
              <a:spcBef>
                <a:spcPct val="20000"/>
              </a:spcBef>
              <a:buFont typeface="Arial" pitchFamily="34" charset="0"/>
              <a:buChar char="-"/>
            </a:pPr>
            <a:r>
              <a:rPr lang="nl-NL" sz="2000" dirty="0">
                <a:latin typeface="Arial" pitchFamily="34" charset="0"/>
                <a:cs typeface="Arial" pitchFamily="34" charset="0"/>
              </a:rPr>
              <a:t>Sociale en fysieke kant van leefbaarheid</a:t>
            </a:r>
          </a:p>
          <a:p>
            <a:pPr marL="285750" indent="-285750">
              <a:lnSpc>
                <a:spcPct val="90000"/>
              </a:lnSpc>
              <a:spcBef>
                <a:spcPct val="20000"/>
              </a:spcBef>
              <a:buFont typeface="Arial" pitchFamily="34" charset="0"/>
              <a:buChar char="-"/>
            </a:pPr>
            <a:r>
              <a:rPr lang="nl-NL" sz="2000" dirty="0">
                <a:latin typeface="Arial" pitchFamily="34" charset="0"/>
                <a:cs typeface="Arial" pitchFamily="34" charset="0"/>
              </a:rPr>
              <a:t>Subjectieve en objectieve kant van leefbaarheid</a:t>
            </a:r>
          </a:p>
          <a:p>
            <a:pPr marL="285750" indent="-285750">
              <a:lnSpc>
                <a:spcPct val="90000"/>
              </a:lnSpc>
              <a:spcBef>
                <a:spcPct val="20000"/>
              </a:spcBef>
              <a:buFont typeface="Arial" pitchFamily="34" charset="0"/>
              <a:buChar char="-"/>
            </a:pPr>
            <a:r>
              <a:rPr lang="nl-NL" sz="2000" dirty="0">
                <a:latin typeface="Arial" pitchFamily="34" charset="0"/>
                <a:cs typeface="Arial" pitchFamily="34" charset="0"/>
              </a:rPr>
              <a:t>Sociale cohesie, voorzieningen en bewonersparticipatie </a:t>
            </a:r>
          </a:p>
          <a:p>
            <a:pPr marL="285750" indent="-285750">
              <a:lnSpc>
                <a:spcPct val="90000"/>
              </a:lnSpc>
              <a:spcBef>
                <a:spcPct val="20000"/>
              </a:spcBef>
              <a:buFont typeface="Arial" pitchFamily="34" charset="0"/>
              <a:buChar char="-"/>
            </a:pPr>
            <a:r>
              <a:rPr lang="nl-NL" sz="2000" dirty="0">
                <a:latin typeface="Arial" pitchFamily="34" charset="0"/>
                <a:cs typeface="Arial" pitchFamily="34" charset="0"/>
              </a:rPr>
              <a:t>Demografie, doelgroepen, SWOT-analyse. </a:t>
            </a:r>
          </a:p>
          <a:p>
            <a:pPr marL="285750" indent="-285750">
              <a:lnSpc>
                <a:spcPct val="90000"/>
              </a:lnSpc>
              <a:spcBef>
                <a:spcPct val="20000"/>
              </a:spcBef>
              <a:buFont typeface="Arial" pitchFamily="34" charset="0"/>
              <a:buChar char="-"/>
            </a:pPr>
            <a:endParaRPr lang="nl-NL" sz="2000" dirty="0">
              <a:latin typeface="Arial" pitchFamily="34" charset="0"/>
              <a:cs typeface="Arial" pitchFamily="34" charset="0"/>
            </a:endParaRPr>
          </a:p>
        </p:txBody>
      </p:sp>
    </p:spTree>
    <p:extLst>
      <p:ext uri="{BB962C8B-B14F-4D97-AF65-F5344CB8AC3E}">
        <p14:creationId xmlns:p14="http://schemas.microsoft.com/office/powerpoint/2010/main" val="19429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798653" y="964294"/>
            <a:ext cx="11030673" cy="4929411"/>
          </a:xfrm>
        </p:spPr>
        <p:txBody>
          <a:bodyPr/>
          <a:lstStyle/>
          <a:p>
            <a:pPr marL="0" indent="0">
              <a:buNone/>
            </a:pPr>
            <a:r>
              <a:rPr lang="nl-NL" b="1" dirty="0">
                <a:solidFill>
                  <a:schemeClr val="accent6"/>
                </a:solidFill>
              </a:rPr>
              <a:t>Leefbaarheid</a:t>
            </a:r>
            <a:endParaRPr lang="nl-NL" dirty="0"/>
          </a:p>
          <a:p>
            <a:pPr marL="0" indent="0">
              <a:buNone/>
            </a:pPr>
            <a:r>
              <a:rPr lang="nl-NL" sz="2400" dirty="0"/>
              <a:t>Leefbare wijken of leefbaarheid heeft te maken met de directe woon- en leefomgeving van bewoners. In een leefbare buurt willen mensen graag wonen; zij voelen zich er thuis. Er zijn goede voorzieningen; kinderen spelen veilig buiten; het is er schoon, groen en veilig, ook 's avonds. Er zal altijd geïnvesteerd worden in de verbetering van de fysieke en sociale kwaliteit van de woon- en leefomgeving. </a:t>
            </a:r>
          </a:p>
          <a:p>
            <a:pPr marL="0" indent="0">
              <a:buNone/>
            </a:pPr>
            <a:endParaRPr lang="nl-NL" dirty="0"/>
          </a:p>
        </p:txBody>
      </p:sp>
      <p:pic>
        <p:nvPicPr>
          <p:cNvPr id="1026" name="Picture 2" descr="Spelende kinderen | Overig foto van kosmopol | Zoom.nl">
            <a:extLst>
              <a:ext uri="{FF2B5EF4-FFF2-40B4-BE49-F238E27FC236}">
                <a16:creationId xmlns:a16="http://schemas.microsoft.com/office/drawing/2014/main" id="{68F3E9A6-3D2B-4BA7-922E-53FA29C3B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9951" y="473350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0B05F727-F287-4B95-A386-EBAE05F6F4E6}"/>
              </a:ext>
            </a:extLst>
          </p:cNvPr>
          <p:cNvPicPr>
            <a:picLocks noChangeAspect="1"/>
          </p:cNvPicPr>
          <p:nvPr/>
        </p:nvPicPr>
        <p:blipFill>
          <a:blip r:embed="rId4"/>
          <a:stretch>
            <a:fillRect/>
          </a:stretch>
        </p:blipFill>
        <p:spPr>
          <a:xfrm>
            <a:off x="6313989" y="3758537"/>
            <a:ext cx="2619375" cy="1743075"/>
          </a:xfrm>
          <a:prstGeom prst="rect">
            <a:avLst/>
          </a:prstGeom>
        </p:spPr>
      </p:pic>
      <p:pic>
        <p:nvPicPr>
          <p:cNvPr id="1028" name="Picture 4" descr="Groene Straat Training">
            <a:extLst>
              <a:ext uri="{FF2B5EF4-FFF2-40B4-BE49-F238E27FC236}">
                <a16:creationId xmlns:a16="http://schemas.microsoft.com/office/drawing/2014/main" id="{FF1F1D21-0708-4A12-BFA7-6998B8A950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452" y="4744374"/>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017150AF-7B35-4723-B196-39E3A72B6B5C}"/>
              </a:ext>
            </a:extLst>
          </p:cNvPr>
          <p:cNvPicPr>
            <a:picLocks noChangeAspect="1"/>
          </p:cNvPicPr>
          <p:nvPr/>
        </p:nvPicPr>
        <p:blipFill>
          <a:blip r:embed="rId6"/>
          <a:stretch>
            <a:fillRect/>
          </a:stretch>
        </p:blipFill>
        <p:spPr>
          <a:xfrm>
            <a:off x="365083" y="3823866"/>
            <a:ext cx="2505075" cy="1819275"/>
          </a:xfrm>
          <a:prstGeom prst="rect">
            <a:avLst/>
          </a:prstGeom>
        </p:spPr>
      </p:pic>
    </p:spTree>
    <p:extLst>
      <p:ext uri="{BB962C8B-B14F-4D97-AF65-F5344CB8AC3E}">
        <p14:creationId xmlns:p14="http://schemas.microsoft.com/office/powerpoint/2010/main" val="266357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8175" y="836785"/>
            <a:ext cx="8860565" cy="648072"/>
          </a:xfrm>
        </p:spPr>
        <p:txBody>
          <a:bodyPr>
            <a:normAutofit fontScale="90000"/>
          </a:bodyPr>
          <a:lstStyle/>
          <a:p>
            <a:r>
              <a:rPr lang="nl-NL" dirty="0">
                <a:solidFill>
                  <a:schemeClr val="accent6"/>
                </a:solidFill>
              </a:rPr>
              <a:t>Leefbaarheid van de leefomgeving</a:t>
            </a:r>
          </a:p>
        </p:txBody>
      </p:sp>
      <p:sp>
        <p:nvSpPr>
          <p:cNvPr id="3" name="Tijdelijke aanduiding voor inhoud 2"/>
          <p:cNvSpPr>
            <a:spLocks noGrp="1"/>
          </p:cNvSpPr>
          <p:nvPr>
            <p:ph idx="1"/>
          </p:nvPr>
        </p:nvSpPr>
        <p:spPr>
          <a:xfrm>
            <a:off x="638175" y="1664471"/>
            <a:ext cx="10762887" cy="4727744"/>
          </a:xfrm>
        </p:spPr>
        <p:txBody>
          <a:bodyPr>
            <a:normAutofit fontScale="92500" lnSpcReduction="20000"/>
          </a:bodyPr>
          <a:lstStyle/>
          <a:p>
            <a:pPr marL="0" indent="0">
              <a:buNone/>
            </a:pPr>
            <a:r>
              <a:rPr lang="nl-NL" sz="3400" dirty="0"/>
              <a:t>We geven de omgeving betekenis in termen van </a:t>
            </a:r>
            <a:r>
              <a:rPr lang="nl-NL" sz="3400" u="sng" dirty="0"/>
              <a:t>leefbaarheid</a:t>
            </a:r>
            <a:r>
              <a:rPr lang="nl-NL" sz="3400" dirty="0"/>
              <a:t>. </a:t>
            </a:r>
          </a:p>
          <a:p>
            <a:pPr marL="0" indent="0">
              <a:buNone/>
            </a:pPr>
            <a:r>
              <a:rPr lang="nl-NL" sz="3400" dirty="0"/>
              <a:t>‘</a:t>
            </a:r>
            <a:r>
              <a:rPr lang="nl-NL" sz="3400" b="1" dirty="0">
                <a:solidFill>
                  <a:schemeClr val="accent6"/>
                </a:solidFill>
              </a:rPr>
              <a:t>Hoe aantrekkelijk en/of geschikt een gebied of gemeenschap is om er te wonen, te recreëren of te werken’</a:t>
            </a:r>
          </a:p>
          <a:p>
            <a:pPr lvl="1"/>
            <a:endParaRPr lang="nl-NL" sz="3400" i="1" dirty="0"/>
          </a:p>
          <a:p>
            <a:pPr marL="0" indent="0">
              <a:buNone/>
            </a:pPr>
            <a:r>
              <a:rPr lang="nl-NL" sz="3400" dirty="0"/>
              <a:t>Kwaliteitsoordeel over:</a:t>
            </a:r>
          </a:p>
          <a:p>
            <a:pPr marL="685800" lvl="1">
              <a:buFontTx/>
              <a:buChar char="-"/>
            </a:pPr>
            <a:r>
              <a:rPr lang="nl-NL" sz="3400" dirty="0"/>
              <a:t>Fysieke woonomgeving </a:t>
            </a:r>
          </a:p>
          <a:p>
            <a:pPr marL="685800" lvl="1">
              <a:buFontTx/>
              <a:buChar char="-"/>
            </a:pPr>
            <a:r>
              <a:rPr lang="nl-NL" sz="3400" dirty="0"/>
              <a:t>Sociale kwaliteit</a:t>
            </a:r>
          </a:p>
          <a:p>
            <a:pPr marL="457200" lvl="1" indent="0">
              <a:buNone/>
            </a:pPr>
            <a:endParaRPr lang="nl-NL" sz="3400" dirty="0"/>
          </a:p>
          <a:p>
            <a:pPr marL="457200" lvl="1" indent="0">
              <a:buNone/>
            </a:pPr>
            <a:r>
              <a:rPr lang="nl-NL" sz="3400" dirty="0"/>
              <a:t>Dat kan op twee manieren: </a:t>
            </a:r>
          </a:p>
          <a:p>
            <a:pPr marL="400050" lvl="1" indent="0">
              <a:buNone/>
            </a:pPr>
            <a:r>
              <a:rPr lang="nl-NL" sz="3400" dirty="0"/>
              <a:t>-  Objectieve leefbaarheid </a:t>
            </a:r>
          </a:p>
          <a:p>
            <a:pPr marL="685800" lvl="1">
              <a:buFontTx/>
              <a:buChar char="-"/>
            </a:pPr>
            <a:r>
              <a:rPr lang="nl-NL" sz="3400" i="1" dirty="0"/>
              <a:t>Subjectieve leefbaarheid </a:t>
            </a:r>
          </a:p>
          <a:p>
            <a:endParaRPr lang="nl-NL" dirty="0"/>
          </a:p>
        </p:txBody>
      </p:sp>
      <p:pic>
        <p:nvPicPr>
          <p:cNvPr id="4" name="Afbeelding 3"/>
          <p:cNvPicPr>
            <a:picLocks noChangeAspect="1"/>
          </p:cNvPicPr>
          <p:nvPr/>
        </p:nvPicPr>
        <p:blipFill>
          <a:blip r:embed="rId3"/>
          <a:stretch>
            <a:fillRect/>
          </a:stretch>
        </p:blipFill>
        <p:spPr>
          <a:xfrm>
            <a:off x="7998432" y="3876542"/>
            <a:ext cx="4045088" cy="2515673"/>
          </a:xfrm>
          <a:prstGeom prst="rect">
            <a:avLst/>
          </a:prstGeom>
        </p:spPr>
      </p:pic>
    </p:spTree>
    <p:extLst>
      <p:ext uri="{BB962C8B-B14F-4D97-AF65-F5344CB8AC3E}">
        <p14:creationId xmlns:p14="http://schemas.microsoft.com/office/powerpoint/2010/main" val="193691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F98F4-6590-4879-B179-6C94F0467C01}"/>
              </a:ext>
            </a:extLst>
          </p:cNvPr>
          <p:cNvSpPr>
            <a:spLocks noGrp="1"/>
          </p:cNvSpPr>
          <p:nvPr>
            <p:ph type="title"/>
          </p:nvPr>
        </p:nvSpPr>
        <p:spPr/>
        <p:txBody>
          <a:bodyPr/>
          <a:lstStyle/>
          <a:p>
            <a:r>
              <a:rPr lang="nl-NL" dirty="0"/>
              <a:t>Fysieke woonomgeving</a:t>
            </a:r>
          </a:p>
        </p:txBody>
      </p:sp>
      <p:sp>
        <p:nvSpPr>
          <p:cNvPr id="4" name="Tekstvak 3">
            <a:extLst>
              <a:ext uri="{FF2B5EF4-FFF2-40B4-BE49-F238E27FC236}">
                <a16:creationId xmlns:a16="http://schemas.microsoft.com/office/drawing/2014/main" id="{2D28000A-8A1C-4D92-A70F-342958035B99}"/>
              </a:ext>
            </a:extLst>
          </p:cNvPr>
          <p:cNvSpPr txBox="1"/>
          <p:nvPr/>
        </p:nvSpPr>
        <p:spPr>
          <a:xfrm>
            <a:off x="838200" y="1448485"/>
            <a:ext cx="9201150" cy="1384995"/>
          </a:xfrm>
          <a:prstGeom prst="rect">
            <a:avLst/>
          </a:prstGeom>
          <a:noFill/>
        </p:spPr>
        <p:txBody>
          <a:bodyPr wrap="square">
            <a:spAutoFit/>
          </a:bodyPr>
          <a:lstStyle/>
          <a:p>
            <a:r>
              <a:rPr lang="nl-NL" sz="2400" dirty="0"/>
              <a:t>Alles wat betrekking heeft op fysieke aspecten in de leefomgeving van een persoon bijv. huisvesting, woonomgeving, milieu, verkeer. </a:t>
            </a:r>
          </a:p>
          <a:p>
            <a:endParaRPr lang="nl-NL" dirty="0"/>
          </a:p>
          <a:p>
            <a:endParaRPr lang="nl-NL" dirty="0"/>
          </a:p>
        </p:txBody>
      </p:sp>
      <p:sp>
        <p:nvSpPr>
          <p:cNvPr id="6" name="Tekstvak 5">
            <a:extLst>
              <a:ext uri="{FF2B5EF4-FFF2-40B4-BE49-F238E27FC236}">
                <a16:creationId xmlns:a16="http://schemas.microsoft.com/office/drawing/2014/main" id="{05A36C87-C437-42D9-8B50-9FE5DFB811C0}"/>
              </a:ext>
            </a:extLst>
          </p:cNvPr>
          <p:cNvSpPr txBox="1"/>
          <p:nvPr/>
        </p:nvSpPr>
        <p:spPr>
          <a:xfrm>
            <a:off x="838200" y="3578126"/>
            <a:ext cx="8877300" cy="769441"/>
          </a:xfrm>
          <a:prstGeom prst="rect">
            <a:avLst/>
          </a:prstGeom>
          <a:noFill/>
        </p:spPr>
        <p:txBody>
          <a:bodyPr wrap="square">
            <a:spAutoFit/>
          </a:bodyPr>
          <a:lstStyle/>
          <a:p>
            <a:r>
              <a:rPr lang="nl-NL" sz="4400" dirty="0">
                <a:latin typeface="+mj-lt"/>
              </a:rPr>
              <a:t>Fysieke veiligheid in een wijk </a:t>
            </a:r>
          </a:p>
        </p:txBody>
      </p:sp>
      <p:sp>
        <p:nvSpPr>
          <p:cNvPr id="7" name="Tekstvak 6">
            <a:extLst>
              <a:ext uri="{FF2B5EF4-FFF2-40B4-BE49-F238E27FC236}">
                <a16:creationId xmlns:a16="http://schemas.microsoft.com/office/drawing/2014/main" id="{D050F27E-063E-44F2-A112-AF32900705F3}"/>
              </a:ext>
            </a:extLst>
          </p:cNvPr>
          <p:cNvSpPr txBox="1"/>
          <p:nvPr/>
        </p:nvSpPr>
        <p:spPr>
          <a:xfrm>
            <a:off x="838200" y="4294971"/>
            <a:ext cx="9201150" cy="1200329"/>
          </a:xfrm>
          <a:prstGeom prst="rect">
            <a:avLst/>
          </a:prstGeom>
          <a:noFill/>
        </p:spPr>
        <p:txBody>
          <a:bodyPr wrap="square">
            <a:spAutoFit/>
          </a:bodyPr>
          <a:lstStyle/>
          <a:p>
            <a:r>
              <a:rPr lang="nl-NL" sz="2400" dirty="0"/>
              <a:t>Alles wat belangrijk is voor een veilige omgeving waarin mensen wonen zoals inrichting van de wijk met verkeerslichten en zebrapaden etc., de afvoer van afval en regen, de luchtkwaliteit maar ook de criminaliteit. </a:t>
            </a:r>
            <a:endParaRPr lang="nl-NL" dirty="0"/>
          </a:p>
        </p:txBody>
      </p:sp>
    </p:spTree>
    <p:extLst>
      <p:ext uri="{BB962C8B-B14F-4D97-AF65-F5344CB8AC3E}">
        <p14:creationId xmlns:p14="http://schemas.microsoft.com/office/powerpoint/2010/main" val="206666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1F01ADD-3F9F-498A-B2FD-B9A316AC3552}"/>
              </a:ext>
            </a:extLst>
          </p:cNvPr>
          <p:cNvSpPr txBox="1"/>
          <p:nvPr/>
        </p:nvSpPr>
        <p:spPr>
          <a:xfrm>
            <a:off x="1009650" y="1102179"/>
            <a:ext cx="7249886" cy="1231106"/>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Aan de slag:</a:t>
            </a:r>
          </a:p>
          <a:p>
            <a:r>
              <a:rPr lang="nl-NL" sz="2800" dirty="0">
                <a:latin typeface="Arial" panose="020B0604020202020204" pitchFamily="34" charset="0"/>
                <a:cs typeface="Arial" panose="020B0604020202020204" pitchFamily="34" charset="0"/>
              </a:rPr>
              <a:t>Plattegrond, post-its en vragenlijsten! </a:t>
            </a:r>
          </a:p>
          <a:p>
            <a:endParaRPr lang="nl-NL"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64691D5-81C5-4E14-A5D9-32D6F4C72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393" y="2609510"/>
            <a:ext cx="6057900" cy="3305175"/>
          </a:xfrm>
          <a:prstGeom prst="rect">
            <a:avLst/>
          </a:prstGeom>
        </p:spPr>
      </p:pic>
    </p:spTree>
    <p:extLst>
      <p:ext uri="{BB962C8B-B14F-4D97-AF65-F5344CB8AC3E}">
        <p14:creationId xmlns:p14="http://schemas.microsoft.com/office/powerpoint/2010/main" val="715995349"/>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0BABCE-32E4-4B40-BFCC-EA1DBF7729F7}">
  <ds:schemaRefs>
    <ds:schemaRef ds:uri="http://schemas.microsoft.com/sharepoint/v3/contenttype/forms"/>
  </ds:schemaRefs>
</ds:datastoreItem>
</file>

<file path=customXml/itemProps2.xml><?xml version="1.0" encoding="utf-8"?>
<ds:datastoreItem xmlns:ds="http://schemas.openxmlformats.org/officeDocument/2006/customXml" ds:itemID="{2540DF76-1FB8-49C0-ACE2-91D618E5FD9F}">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21F82ECC-E68B-432C-81CF-98DCF96D8F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TotalTime>
  <Words>1052</Words>
  <Application>Microsoft Office PowerPoint</Application>
  <PresentationFormat>Breedbeeld</PresentationFormat>
  <Paragraphs>150</Paragraphs>
  <Slides>17</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Calibri Light</vt:lpstr>
      <vt:lpstr>Office Theme</vt:lpstr>
      <vt:lpstr>PowerPoint-presentatie</vt:lpstr>
      <vt:lpstr>Welkom bij Stad en Wijk </vt:lpstr>
      <vt:lpstr>Waar denken jullie aan bij Stad &amp; wijk?</vt:lpstr>
      <vt:lpstr>Inhoud van deze les:</vt:lpstr>
      <vt:lpstr>Stad en wijk periode 1</vt:lpstr>
      <vt:lpstr>PowerPoint-presentatie</vt:lpstr>
      <vt:lpstr>Leefbaarheid van de leefomgeving</vt:lpstr>
      <vt:lpstr>Fysieke woonomgeving</vt:lpstr>
      <vt:lpstr>PowerPoint-presentatie</vt:lpstr>
      <vt:lpstr>PowerPoint-presentatie</vt:lpstr>
      <vt:lpstr>PowerPoint-presentatie</vt:lpstr>
      <vt:lpstr>Leefbaarheid</vt:lpstr>
      <vt:lpstr>Leefbaarheid meten</vt:lpstr>
      <vt:lpstr>Meten van leefbaarheid: de Leefbaarometer </vt:lpstr>
      <vt:lpstr>PowerPoint-presentatie</vt:lpstr>
      <vt:lpstr>Komende lessen  Stad en wijk</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6</cp:revision>
  <dcterms:created xsi:type="dcterms:W3CDTF">2021-08-18T13:43:13Z</dcterms:created>
  <dcterms:modified xsi:type="dcterms:W3CDTF">2022-09-12T19:39:02Z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ies>
</file>